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7" r:id="rId2"/>
    <p:sldId id="259" r:id="rId3"/>
    <p:sldId id="260" r:id="rId4"/>
    <p:sldId id="261" r:id="rId5"/>
    <p:sldId id="262" r:id="rId6"/>
    <p:sldId id="263" r:id="rId7"/>
    <p:sldId id="264" r:id="rId8"/>
    <p:sldId id="265" r:id="rId9"/>
    <p:sldId id="266" r:id="rId10"/>
    <p:sldId id="267" r:id="rId11"/>
    <p:sldId id="270" r:id="rId12"/>
    <p:sldId id="258"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BA8B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35" autoAdjust="0"/>
    <p:restoredTop sz="86410" autoAdjust="0"/>
  </p:normalViewPr>
  <p:slideViewPr>
    <p:cSldViewPr snapToGrid="0">
      <p:cViewPr varScale="1">
        <p:scale>
          <a:sx n="50" d="100"/>
          <a:sy n="50" d="100"/>
        </p:scale>
        <p:origin x="-414" y="-108"/>
      </p:cViewPr>
      <p:guideLst>
        <p:guide orient="horz" pos="2160"/>
        <p:guide pos="3840"/>
      </p:guideLst>
    </p:cSldViewPr>
  </p:slideViewPr>
  <p:outlineViewPr>
    <p:cViewPr>
      <p:scale>
        <a:sx n="33" d="100"/>
        <a:sy n="33" d="100"/>
      </p:scale>
      <p:origin x="240" y="252636"/>
    </p:cViewPr>
  </p:outlineViewPr>
  <p:notesTextViewPr>
    <p:cViewPr>
      <p:scale>
        <a:sx n="1" d="1"/>
        <a:sy n="1" d="1"/>
      </p:scale>
      <p:origin x="0" y="0"/>
    </p:cViewPr>
  </p:notesTextViewPr>
  <p:sorterViewPr>
    <p:cViewPr>
      <p:scale>
        <a:sx n="66" d="100"/>
        <a:sy n="66" d="100"/>
      </p:scale>
      <p:origin x="0" y="234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184DA70-C731-4C70-880D-CCD4705E623C}" type="datetime1">
              <a:rPr lang="en-US" smtClean="0"/>
              <a:pPr/>
              <a:t>4/20/2021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2A279-0833-481D-8C56-F67FD0AC6C50}" type="datetime1">
              <a:rPr lang="en-US" smtClean="0"/>
              <a:pPr/>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1"/>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1"/>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87DA83-5663-4C9C-B9AA-0B40A3DAFF81}" type="datetime1">
              <a:rPr lang="en-US" smtClean="0"/>
              <a:pPr/>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E1D723-8F53-4F53-90B0-1982A396982E}" type="datetime1">
              <a:rPr lang="en-US" smtClean="0"/>
              <a:pPr/>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pPr/>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AAC38D-0552-4C82-B593-E6124DFADBE2}" type="datetime1">
              <a:rPr lang="en-US" smtClean="0"/>
              <a:pPr/>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7" y="1859757"/>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7"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9DF0F1C-5577-4ACB-BB62-DF8F3C494C7E}" type="datetime1">
              <a:rPr lang="en-US" smtClean="0"/>
              <a:pPr/>
              <a:t>4/20/2021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75B394-D9F9-4F0C-B15D-605F45CB9E9F}" type="datetime1">
              <a:rPr lang="en-US" smtClean="0"/>
              <a:pPr/>
              <a:t>4/20/2021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pPr/>
              <a:t>4/20/2021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BEA474-078D-4E9B-9B14-09A87B19DC46}" type="datetime1">
              <a:rPr lang="en-US" smtClean="0"/>
              <a:pPr/>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6"/>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07D986-8816-4272-A432-0437A28A9828}" type="datetime1">
              <a:rPr lang="en-US" smtClean="0"/>
              <a:pPr/>
              <a:t>4/20/2021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a:xfrm>
            <a:off x="10769600" y="6356350"/>
            <a:ext cx="812800" cy="365125"/>
          </a:xfrm>
        </p:spPr>
        <p:txBody>
          <a:bodyPr/>
          <a:lstStyle/>
          <a:p>
            <a:fld id="{3A98EE3D-8CD1-4C3F-BD1C-C98C9596463C}"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0"/>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D6E202-B606-4609-B914-27C9371A1F6D}" type="datetime1">
              <a:rPr lang="en-US" smtClean="0"/>
              <a:pPr/>
              <a:t>4/20/2021</a:t>
            </a:fld>
            <a:endParaRPr lang="en-US" dirty="0"/>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98EE3D-8CD1-4C3F-BD1C-C98C9596463C}"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 xmlns:a16="http://schemas.microsoft.com/office/drawing/2014/main" id="{A9286AD2-18A9-4868-A4E3-7A2097A2081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78FD68DA-43BA-4508-8DE2-BA9BB7B2FA5B}"/>
              </a:ext>
            </a:extLst>
          </p:cNvPr>
          <p:cNvSpPr>
            <a:spLocks noGrp="1"/>
          </p:cNvSpPr>
          <p:nvPr>
            <p:ph type="ctrTitle"/>
          </p:nvPr>
        </p:nvSpPr>
        <p:spPr>
          <a:xfrm>
            <a:off x="2895600" y="1"/>
            <a:ext cx="7943850" cy="3886199"/>
          </a:xfrm>
        </p:spPr>
        <p:txBody>
          <a:bodyPr>
            <a:normAutofit/>
          </a:bodyPr>
          <a:lstStyle/>
          <a:p>
            <a:endParaRPr lang="en-US" sz="8000" dirty="0"/>
          </a:p>
        </p:txBody>
      </p:sp>
      <p:sp>
        <p:nvSpPr>
          <p:cNvPr id="3" name="Subtitle 2">
            <a:extLst>
              <a:ext uri="{FF2B5EF4-FFF2-40B4-BE49-F238E27FC236}">
                <a16:creationId xmlns="" xmlns:a16="http://schemas.microsoft.com/office/drawing/2014/main" id="{A8E9CFF2-3777-4FF4-A759-8491175B0B7C}"/>
              </a:ext>
            </a:extLst>
          </p:cNvPr>
          <p:cNvSpPr>
            <a:spLocks noGrp="1"/>
          </p:cNvSpPr>
          <p:nvPr>
            <p:ph type="subTitle" idx="1"/>
          </p:nvPr>
        </p:nvSpPr>
        <p:spPr>
          <a:xfrm>
            <a:off x="2990851" y="4672738"/>
            <a:ext cx="8568250" cy="1756187"/>
          </a:xfrm>
        </p:spPr>
        <p:txBody>
          <a:bodyPr>
            <a:normAutofit/>
          </a:bodyPr>
          <a:lstStyle/>
          <a:p>
            <a:pPr algn="ctr"/>
            <a:r>
              <a:rPr lang="en-US" sz="2400" b="1" dirty="0">
                <a:solidFill>
                  <a:schemeClr val="tx1">
                    <a:lumMod val="85000"/>
                    <a:lumOff val="15000"/>
                  </a:schemeClr>
                </a:solidFill>
              </a:rPr>
              <a:t>ANALYSIS OF THE LEADERSHIP COMPETENCIES OF </a:t>
            </a:r>
            <a:r>
              <a:rPr lang="en-US" sz="2400" b="1" dirty="0" smtClean="0"/>
              <a:t>MR ADEL BIN AHMED AL-JUBEIR</a:t>
            </a:r>
            <a:endParaRPr lang="en-US" sz="2400" b="1" dirty="0">
              <a:solidFill>
                <a:schemeClr val="tx1">
                  <a:lumMod val="85000"/>
                  <a:lumOff val="15000"/>
                </a:schemeClr>
              </a:solidFill>
            </a:endParaRPr>
          </a:p>
          <a:p>
            <a:pPr algn="ctr"/>
            <a:r>
              <a:rPr lang="en-US" b="1" dirty="0">
                <a:solidFill>
                  <a:schemeClr val="tx1">
                    <a:lumMod val="85000"/>
                    <a:lumOff val="15000"/>
                  </a:schemeClr>
                </a:solidFill>
              </a:rPr>
              <a:t>GROUP WORK</a:t>
            </a:r>
            <a:endParaRPr lang="en-US" sz="2400" b="1" dirty="0">
              <a:solidFill>
                <a:schemeClr val="tx1">
                  <a:lumMod val="85000"/>
                  <a:lumOff val="15000"/>
                </a:schemeClr>
              </a:solidFill>
            </a:endParaRPr>
          </a:p>
        </p:txBody>
      </p:sp>
      <p:pic>
        <p:nvPicPr>
          <p:cNvPr id="10" name="Picture 4" descr="Saudi foreign minister Adel al-Jubeir meets PM Modi"/>
          <p:cNvPicPr>
            <a:picLocks noChangeAspect="1" noChangeArrowheads="1"/>
          </p:cNvPicPr>
          <p:nvPr/>
        </p:nvPicPr>
        <p:blipFill>
          <a:blip r:embed="rId2"/>
          <a:srcRect/>
          <a:stretch>
            <a:fillRect/>
          </a:stretch>
        </p:blipFill>
        <p:spPr bwMode="auto">
          <a:xfrm>
            <a:off x="2933700" y="361951"/>
            <a:ext cx="7962900" cy="3619500"/>
          </a:xfrm>
          <a:prstGeom prst="rect">
            <a:avLst/>
          </a:prstGeom>
          <a:noFill/>
        </p:spPr>
      </p:pic>
    </p:spTree>
    <p:extLst>
      <p:ext uri="{BB962C8B-B14F-4D97-AF65-F5344CB8AC3E}">
        <p14:creationId xmlns=""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EEAC67-EC76-472C-A47A-60B6AB4524ED}"/>
              </a:ext>
            </a:extLst>
          </p:cNvPr>
          <p:cNvSpPr>
            <a:spLocks noGrp="1"/>
          </p:cNvSpPr>
          <p:nvPr>
            <p:ph type="title"/>
          </p:nvPr>
        </p:nvSpPr>
        <p:spPr/>
        <p:txBody>
          <a:bodyPr>
            <a:normAutofit fontScale="90000"/>
          </a:bodyPr>
          <a:lstStyle/>
          <a:p>
            <a:pPr algn="ctr"/>
            <a:r>
              <a:rPr lang="en-US" dirty="0"/>
              <a:t>TRAIT THEORY OF LEADERSHIP </a:t>
            </a:r>
            <a:r>
              <a:rPr lang="en-US" dirty="0" smtClean="0"/>
              <a:t>ZACCARO ET AL., 2004 </a:t>
            </a:r>
            <a:endParaRPr lang="en-US" dirty="0"/>
          </a:p>
        </p:txBody>
      </p:sp>
      <p:sp>
        <p:nvSpPr>
          <p:cNvPr id="5" name="Rectangle 1">
            <a:extLst>
              <a:ext uri="{FF2B5EF4-FFF2-40B4-BE49-F238E27FC236}">
                <a16:creationId xmlns="" xmlns:a16="http://schemas.microsoft.com/office/drawing/2014/main" id="{A0BF50CE-3448-43C4-AA14-FE91548A48A4}"/>
              </a:ext>
            </a:extLst>
          </p:cNvPr>
          <p:cNvSpPr>
            <a:spLocks noChangeArrowheads="1"/>
          </p:cNvSpPr>
          <p:nvPr/>
        </p:nvSpPr>
        <p:spPr bwMode="auto">
          <a:xfrm>
            <a:off x="-4313667" y="-70401"/>
            <a:ext cx="21874439" cy="61185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7" name="Content Placeholder 3" descr="Figure 1: Model of Trait Leadership (Zaccaro, 2004)">
            <a:extLst>
              <a:ext uri="{FF2B5EF4-FFF2-40B4-BE49-F238E27FC236}">
                <a16:creationId xmlns="" xmlns:a16="http://schemas.microsoft.com/office/drawing/2014/main" id="{B18B2143-0F64-498E-BE6F-5F10114B233F}"/>
              </a:ext>
            </a:extLst>
          </p:cNvPr>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752475" y="2353469"/>
            <a:ext cx="10687050" cy="3552825"/>
          </a:xfrm>
          <a:prstGeom prst="rect">
            <a:avLst/>
          </a:prstGeom>
          <a:noFill/>
          <a:ln>
            <a:noFill/>
          </a:ln>
        </p:spPr>
      </p:pic>
    </p:spTree>
    <p:extLst>
      <p:ext uri="{BB962C8B-B14F-4D97-AF65-F5344CB8AC3E}">
        <p14:creationId xmlns="" xmlns:p14="http://schemas.microsoft.com/office/powerpoint/2010/main" val="1585637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163168-8D14-4272-8DB9-94C05455560F}"/>
              </a:ext>
            </a:extLst>
          </p:cNvPr>
          <p:cNvSpPr>
            <a:spLocks noGrp="1"/>
          </p:cNvSpPr>
          <p:nvPr>
            <p:ph type="title"/>
          </p:nvPr>
        </p:nvSpPr>
        <p:spPr/>
        <p:txBody>
          <a:bodyPr/>
          <a:lstStyle/>
          <a:p>
            <a:pPr algn="ctr"/>
            <a:r>
              <a:rPr lang="en-US" dirty="0"/>
              <a:t>KEY LESSONS LEARNT BY THE TEAM</a:t>
            </a:r>
          </a:p>
        </p:txBody>
      </p:sp>
      <p:sp>
        <p:nvSpPr>
          <p:cNvPr id="3" name="Content Placeholder 2">
            <a:extLst>
              <a:ext uri="{FF2B5EF4-FFF2-40B4-BE49-F238E27FC236}">
                <a16:creationId xmlns="" xmlns:a16="http://schemas.microsoft.com/office/drawing/2014/main" id="{60DB498A-31FB-4260-8083-DC4E0FB9AE76}"/>
              </a:ext>
            </a:extLst>
          </p:cNvPr>
          <p:cNvSpPr>
            <a:spLocks noGrp="1"/>
          </p:cNvSpPr>
          <p:nvPr>
            <p:ph idx="1"/>
          </p:nvPr>
        </p:nvSpPr>
        <p:spPr/>
        <p:txBody>
          <a:bodyPr/>
          <a:lstStyle/>
          <a:p>
            <a:r>
              <a:rPr lang="en-US" dirty="0" smtClean="0"/>
              <a:t>The group presented many different dimensions of how </a:t>
            </a:r>
            <a:r>
              <a:rPr lang="en-US" dirty="0" err="1" smtClean="0"/>
              <a:t>Mr</a:t>
            </a:r>
            <a:r>
              <a:rPr lang="en-US" dirty="0" smtClean="0"/>
              <a:t> Al-</a:t>
            </a:r>
            <a:r>
              <a:rPr lang="en-US" dirty="0" err="1" smtClean="0"/>
              <a:t>Jubeir</a:t>
            </a:r>
            <a:r>
              <a:rPr lang="en-US" dirty="0" smtClean="0"/>
              <a:t> functions as a great leader who leads its affairs  and  we learnt collectively that leadership is not a one-size-fits-all matter.</a:t>
            </a:r>
          </a:p>
          <a:p>
            <a:r>
              <a:rPr lang="en-US" dirty="0" smtClean="0"/>
              <a:t>We also learned that there are many different dimensions of leadership, and while some might view leadership in one size, others would view it differently. Therefore, we came to respect the different perceptions and views. Each group member learnt another social </a:t>
            </a:r>
            <a:endParaRPr lang="en-US" dirty="0"/>
          </a:p>
        </p:txBody>
      </p:sp>
    </p:spTree>
    <p:extLst>
      <p:ext uri="{BB962C8B-B14F-4D97-AF65-F5344CB8AC3E}">
        <p14:creationId xmlns="" xmlns:p14="http://schemas.microsoft.com/office/powerpoint/2010/main" val="1952690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 xmlns:a16="http://schemas.microsoft.com/office/drawing/2014/main" id="{FBDCECDC-EEE3-4128-AA5E-82A8C08796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9AB2EA78-AEB3-469B-9025-3B17201A457B}"/>
              </a:ext>
            </a:extLst>
          </p:cNvPr>
          <p:cNvSpPr>
            <a:spLocks noGrp="1"/>
          </p:cNvSpPr>
          <p:nvPr>
            <p:ph type="ctrTitle"/>
          </p:nvPr>
        </p:nvSpPr>
        <p:spPr>
          <a:xfrm>
            <a:off x="1097280" y="758952"/>
            <a:ext cx="10058400" cy="3892168"/>
          </a:xfrm>
        </p:spPr>
        <p:txBody>
          <a:bodyPr anchor="ctr">
            <a:normAutofit/>
          </a:bodyPr>
          <a:lstStyle/>
          <a:p>
            <a:pPr lvl="0" algn="ctr"/>
            <a:r>
              <a:rPr lang="en-GB" sz="4800" i="1" dirty="0">
                <a:solidFill>
                  <a:srgbClr val="FFFFFF"/>
                </a:solidFill>
              </a:rPr>
              <a:t>QUESTION &amp; ANSWERS</a:t>
            </a:r>
            <a:endParaRPr lang="en-US" sz="4800" i="1" dirty="0">
              <a:solidFill>
                <a:srgbClr val="FFFFFF"/>
              </a:solidFill>
            </a:endParaRPr>
          </a:p>
        </p:txBody>
      </p:sp>
      <p:sp>
        <p:nvSpPr>
          <p:cNvPr id="3" name="Subtitle 2">
            <a:extLst>
              <a:ext uri="{FF2B5EF4-FFF2-40B4-BE49-F238E27FC236}">
                <a16:creationId xmlns="" xmlns:a16="http://schemas.microsoft.com/office/drawing/2014/main" id="{255E1F2F-E259-4EA8-9FFD-3A10AF541859}"/>
              </a:ext>
            </a:extLst>
          </p:cNvPr>
          <p:cNvSpPr>
            <a:spLocks noGrp="1"/>
          </p:cNvSpPr>
          <p:nvPr>
            <p:ph type="subTitle" idx="1"/>
          </p:nvPr>
        </p:nvSpPr>
        <p:spPr>
          <a:xfrm>
            <a:off x="1100051" y="5225240"/>
            <a:ext cx="10058400" cy="1143000"/>
          </a:xfrm>
        </p:spPr>
        <p:txBody>
          <a:bodyPr>
            <a:normAutofit/>
          </a:bodyPr>
          <a:lstStyle/>
          <a:p>
            <a:endParaRPr lang="en-US" dirty="0">
              <a:solidFill>
                <a:srgbClr val="FFFFFF"/>
              </a:solidFill>
            </a:endParaRPr>
          </a:p>
        </p:txBody>
      </p:sp>
      <p:sp>
        <p:nvSpPr>
          <p:cNvPr id="49" name="Rectangle 48">
            <a:extLst>
              <a:ext uri="{FF2B5EF4-FFF2-40B4-BE49-F238E27FC236}">
                <a16:creationId xmlns="" xmlns:a16="http://schemas.microsoft.com/office/drawing/2014/main" id="{4260EDE0-989C-4E16-AF94-F652294D828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191714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15FAE1-FBCE-4691-81A7-5652E99382F1}"/>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 xmlns:a16="http://schemas.microsoft.com/office/drawing/2014/main" id="{130277DD-E292-4BAF-85D8-7C7C39396C90}"/>
              </a:ext>
            </a:extLst>
          </p:cNvPr>
          <p:cNvSpPr>
            <a:spLocks noGrp="1"/>
          </p:cNvSpPr>
          <p:nvPr>
            <p:ph idx="1"/>
          </p:nvPr>
        </p:nvSpPr>
        <p:spPr/>
        <p:txBody>
          <a:bodyPr>
            <a:normAutofit/>
          </a:bodyPr>
          <a:lstStyle/>
          <a:p>
            <a:pPr>
              <a:buNone/>
            </a:pPr>
            <a:r>
              <a:rPr lang="en-US" dirty="0" err="1" smtClean="0"/>
              <a:t>Alvinius</a:t>
            </a:r>
            <a:r>
              <a:rPr lang="en-US" dirty="0" smtClean="0"/>
              <a:t>, A. (Ed.). (2017). </a:t>
            </a:r>
            <a:r>
              <a:rPr lang="en-US" i="1" dirty="0" smtClean="0"/>
              <a:t>Contemporary leadership challenges</a:t>
            </a:r>
            <a:r>
              <a:rPr lang="en-US" dirty="0" smtClean="0"/>
              <a:t>. </a:t>
            </a:r>
            <a:r>
              <a:rPr lang="en-US" dirty="0" err="1" smtClean="0"/>
              <a:t>BoD</a:t>
            </a:r>
            <a:r>
              <a:rPr lang="en-US" dirty="0" smtClean="0"/>
              <a:t>–Books on Demand.</a:t>
            </a:r>
          </a:p>
          <a:p>
            <a:pPr>
              <a:buNone/>
            </a:pPr>
            <a:r>
              <a:rPr lang="en-US" dirty="0" smtClean="0"/>
              <a:t>Bratton, J. (2020). Charismatic and Transformational Leadership. </a:t>
            </a:r>
            <a:r>
              <a:rPr lang="en-US" i="1" dirty="0" smtClean="0"/>
              <a:t>Organizational Leadership</a:t>
            </a:r>
            <a:r>
              <a:rPr lang="en-US" dirty="0" smtClean="0"/>
              <a:t>, 149.</a:t>
            </a:r>
          </a:p>
          <a:p>
            <a:pPr>
              <a:buNone/>
            </a:pPr>
            <a:r>
              <a:rPr lang="en-US" dirty="0" smtClean="0"/>
              <a:t>Bright, D. S., Cortes, A. H., Hartmann, E., </a:t>
            </a:r>
            <a:r>
              <a:rPr lang="en-US" dirty="0" err="1" smtClean="0"/>
              <a:t>Parboteeah</a:t>
            </a:r>
            <a:r>
              <a:rPr lang="en-US" dirty="0" smtClean="0"/>
              <a:t>, K. P., Pierce, J. L., Reece, M., ... &amp; O’Rourke, J. S. (2019). </a:t>
            </a:r>
            <a:r>
              <a:rPr lang="en-US" i="1" dirty="0" smtClean="0"/>
              <a:t>Principles of Management</a:t>
            </a:r>
            <a:r>
              <a:rPr lang="en-US" dirty="0" smtClean="0"/>
              <a:t>. </a:t>
            </a:r>
            <a:r>
              <a:rPr lang="en-US" dirty="0" err="1" smtClean="0"/>
              <a:t>OpenStax</a:t>
            </a:r>
            <a:r>
              <a:rPr lang="en-US" dirty="0" smtClean="0"/>
              <a:t>.</a:t>
            </a:r>
          </a:p>
          <a:p>
            <a:pPr>
              <a:buNone/>
            </a:pPr>
            <a:r>
              <a:rPr lang="en-US" dirty="0" err="1" smtClean="0"/>
              <a:t>Jemielniak</a:t>
            </a:r>
            <a:r>
              <a:rPr lang="en-US" dirty="0" smtClean="0"/>
              <a:t>, D. (Ed.). (2014). </a:t>
            </a:r>
            <a:r>
              <a:rPr lang="en-US" i="1" dirty="0" smtClean="0"/>
              <a:t>The laws of the knowledge workplace: Changing roles and the meaning of work in knowledge-intensive environments</a:t>
            </a:r>
            <a:r>
              <a:rPr lang="en-US" dirty="0" smtClean="0"/>
              <a:t>. </a:t>
            </a:r>
            <a:r>
              <a:rPr lang="en-US" dirty="0" err="1" smtClean="0"/>
              <a:t>Ashgate</a:t>
            </a:r>
            <a:r>
              <a:rPr lang="en-US" dirty="0" smtClean="0"/>
              <a:t> Publishing, Ltd.</a:t>
            </a:r>
          </a:p>
          <a:p>
            <a:pPr>
              <a:buNone/>
            </a:pPr>
            <a:endParaRPr lang="en-US" dirty="0" smtClean="0"/>
          </a:p>
          <a:p>
            <a:endParaRPr lang="en-US" dirty="0"/>
          </a:p>
        </p:txBody>
      </p:sp>
    </p:spTree>
    <p:extLst>
      <p:ext uri="{BB962C8B-B14F-4D97-AF65-F5344CB8AC3E}">
        <p14:creationId xmlns="" xmlns:p14="http://schemas.microsoft.com/office/powerpoint/2010/main" val="2018966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7EFF51-4536-4359-84BE-509CB3796553}"/>
              </a:ext>
            </a:extLst>
          </p:cNvPr>
          <p:cNvSpPr>
            <a:spLocks noGrp="1"/>
          </p:cNvSpPr>
          <p:nvPr>
            <p:ph type="title"/>
          </p:nvPr>
        </p:nvSpPr>
        <p:spPr/>
        <p:txBody>
          <a:bodyPr/>
          <a:lstStyle/>
          <a:p>
            <a:pPr algn="ctr"/>
            <a:r>
              <a:rPr lang="en-US" b="1" dirty="0"/>
              <a:t>INTRODUCTION</a:t>
            </a:r>
          </a:p>
        </p:txBody>
      </p:sp>
      <p:sp>
        <p:nvSpPr>
          <p:cNvPr id="3" name="Content Placeholder 2">
            <a:extLst>
              <a:ext uri="{FF2B5EF4-FFF2-40B4-BE49-F238E27FC236}">
                <a16:creationId xmlns="" xmlns:a16="http://schemas.microsoft.com/office/drawing/2014/main" id="{78A938DA-7547-4A77-B85C-D1ECA5323FA5}"/>
              </a:ext>
            </a:extLst>
          </p:cNvPr>
          <p:cNvSpPr>
            <a:spLocks noGrp="1"/>
          </p:cNvSpPr>
          <p:nvPr>
            <p:ph idx="1"/>
          </p:nvPr>
        </p:nvSpPr>
        <p:spPr/>
        <p:txBody>
          <a:bodyPr>
            <a:noAutofit/>
          </a:bodyPr>
          <a:lstStyle/>
          <a:p>
            <a:pPr>
              <a:buFont typeface="Wingdings" panose="05000000000000000000" pitchFamily="2" charset="2"/>
              <a:buChar char="v"/>
            </a:pPr>
            <a:r>
              <a:rPr lang="en-US" sz="2400" dirty="0" smtClean="0"/>
              <a:t>This presentation examines the leadership approach and methods of </a:t>
            </a:r>
            <a:r>
              <a:rPr lang="en-US" sz="2400" dirty="0" err="1" smtClean="0"/>
              <a:t>Mr</a:t>
            </a:r>
            <a:r>
              <a:rPr lang="en-US" sz="2400" dirty="0" smtClean="0"/>
              <a:t> Adel bin Ahmed Al-</a:t>
            </a:r>
            <a:r>
              <a:rPr lang="en-US" sz="2400" dirty="0" err="1" smtClean="0"/>
              <a:t>Jubeir</a:t>
            </a:r>
            <a:endParaRPr lang="en-US" sz="2400" dirty="0" smtClean="0"/>
          </a:p>
          <a:p>
            <a:pPr>
              <a:buFont typeface="Wingdings" panose="05000000000000000000" pitchFamily="2" charset="2"/>
              <a:buChar char="v"/>
            </a:pPr>
            <a:r>
              <a:rPr lang="en-US" sz="2400" dirty="0" smtClean="0"/>
              <a:t>The presentation is a compilation of the different theories of leadership which are used as different lenses to examine and review the leader of interest. </a:t>
            </a:r>
          </a:p>
          <a:p>
            <a:pPr>
              <a:buFont typeface="Wingdings" panose="05000000000000000000" pitchFamily="2" charset="2"/>
              <a:buChar char="v"/>
            </a:pPr>
            <a:r>
              <a:rPr lang="en-US" sz="2400" dirty="0" smtClean="0"/>
              <a:t>This comprehensive report examines different leadership approaches and mechanisms which are used to explain the leader’s approaches.</a:t>
            </a:r>
          </a:p>
          <a:p>
            <a:pPr>
              <a:buFont typeface="Wingdings" panose="05000000000000000000" pitchFamily="2" charset="2"/>
              <a:buChar char="v"/>
            </a:pPr>
            <a:r>
              <a:rPr lang="en-US" sz="2400" dirty="0" smtClean="0"/>
              <a:t>Each team member focused on one or a combination of leadership theories to explain the nature, success and features of Mr. Nasser’s leadership style.</a:t>
            </a:r>
          </a:p>
          <a:p>
            <a:endParaRPr lang="en-US" sz="2400" dirty="0"/>
          </a:p>
        </p:txBody>
      </p:sp>
    </p:spTree>
    <p:extLst>
      <p:ext uri="{BB962C8B-B14F-4D97-AF65-F5344CB8AC3E}">
        <p14:creationId xmlns="" xmlns:p14="http://schemas.microsoft.com/office/powerpoint/2010/main" val="295116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BAF8D5-D202-4670-9BA4-EB2098959BA3}"/>
              </a:ext>
            </a:extLst>
          </p:cNvPr>
          <p:cNvSpPr>
            <a:spLocks noGrp="1"/>
          </p:cNvSpPr>
          <p:nvPr>
            <p:ph type="title"/>
          </p:nvPr>
        </p:nvSpPr>
        <p:spPr>
          <a:xfrm>
            <a:off x="609600" y="642026"/>
            <a:ext cx="10972800" cy="1205062"/>
          </a:xfrm>
        </p:spPr>
        <p:txBody>
          <a:bodyPr>
            <a:normAutofit fontScale="90000"/>
          </a:bodyPr>
          <a:lstStyle/>
          <a:p>
            <a:pPr algn="ctr"/>
            <a:r>
              <a:rPr lang="en-US" dirty="0"/>
              <a:t>BACKGROUND OF </a:t>
            </a:r>
            <a:r>
              <a:rPr lang="en-US" dirty="0" smtClean="0"/>
              <a:t>MR </a:t>
            </a:r>
            <a:r>
              <a:rPr lang="en-US" sz="5400" dirty="0" smtClean="0"/>
              <a:t>ADEL BIN AHMED AL-JUBEIR</a:t>
            </a:r>
            <a:endParaRPr lang="en-US" dirty="0"/>
          </a:p>
        </p:txBody>
      </p:sp>
      <p:sp>
        <p:nvSpPr>
          <p:cNvPr id="3" name="Content Placeholder 2">
            <a:extLst>
              <a:ext uri="{FF2B5EF4-FFF2-40B4-BE49-F238E27FC236}">
                <a16:creationId xmlns="" xmlns:a16="http://schemas.microsoft.com/office/drawing/2014/main" id="{53AD5E9B-5512-469E-A724-854C27276805}"/>
              </a:ext>
            </a:extLst>
          </p:cNvPr>
          <p:cNvSpPr>
            <a:spLocks noGrp="1"/>
          </p:cNvSpPr>
          <p:nvPr>
            <p:ph idx="1"/>
          </p:nvPr>
        </p:nvSpPr>
        <p:spPr/>
        <p:txBody>
          <a:bodyPr>
            <a:normAutofit fontScale="92500"/>
          </a:bodyPr>
          <a:lstStyle/>
          <a:p>
            <a:pPr lvl="0">
              <a:buFont typeface="Wingdings" panose="05000000000000000000" pitchFamily="2" charset="2"/>
              <a:buChar char="v"/>
            </a:pPr>
            <a:r>
              <a:rPr lang="en-US" sz="2400" dirty="0" err="1" smtClean="0"/>
              <a:t>Mr</a:t>
            </a:r>
            <a:r>
              <a:rPr lang="en-US" sz="2400" dirty="0" smtClean="0"/>
              <a:t> Adel bin Ahmed Al-</a:t>
            </a:r>
            <a:r>
              <a:rPr lang="en-US" sz="2400" dirty="0" err="1" smtClean="0"/>
              <a:t>Jubeir</a:t>
            </a:r>
            <a:r>
              <a:rPr lang="en-US" sz="2400" dirty="0" smtClean="0"/>
              <a:t> was born in </a:t>
            </a:r>
            <a:r>
              <a:rPr lang="en-US" sz="2400" dirty="0" err="1" smtClean="0"/>
              <a:t>Majmaah</a:t>
            </a:r>
            <a:r>
              <a:rPr lang="en-US" sz="2400" dirty="0" smtClean="0"/>
              <a:t> (Riyadh Province) on February 1, 1962.</a:t>
            </a:r>
          </a:p>
          <a:p>
            <a:pPr lvl="0">
              <a:buFont typeface="Wingdings" panose="05000000000000000000" pitchFamily="2" charset="2"/>
              <a:buChar char="v"/>
            </a:pPr>
            <a:r>
              <a:rPr lang="en-US" sz="2400" dirty="0" smtClean="0"/>
              <a:t>He attended schools in Germany, United Kingdom, Lebanon, and the United States and got a B.A Summa Cum laude in political science and Economics from North Texas University and an M.A. in international relations from the University of Georgetown in 1984</a:t>
            </a:r>
          </a:p>
          <a:p>
            <a:pPr lvl="0">
              <a:buFont typeface="Wingdings" panose="05000000000000000000" pitchFamily="2" charset="2"/>
              <a:buChar char="v"/>
            </a:pPr>
            <a:r>
              <a:rPr lang="en-US" sz="2400" dirty="0" smtClean="0"/>
              <a:t>Has served in the Diplomatic service and posted to the Royal Embassy of Saudi Arabia in Washington DC as a special assistant to the Ambassador.</a:t>
            </a:r>
          </a:p>
          <a:p>
            <a:pPr lvl="0">
              <a:buFont typeface="Wingdings" panose="05000000000000000000" pitchFamily="2" charset="2"/>
              <a:buChar char="v"/>
            </a:pPr>
            <a:r>
              <a:rPr lang="en-US" sz="2400" dirty="0" smtClean="0"/>
              <a:t>He was a member of the GCC delegation to the Madrid peace conference, and in 1992 he was also a member of the panel to Multilateral Arms Control talks in Washington. </a:t>
            </a:r>
          </a:p>
          <a:p>
            <a:pPr lvl="0">
              <a:buFont typeface="Wingdings" panose="05000000000000000000" pitchFamily="2" charset="2"/>
              <a:buChar char="v"/>
            </a:pPr>
            <a:r>
              <a:rPr lang="en-US" sz="2400" dirty="0" smtClean="0"/>
              <a:t>He served as the Advisor at the Royal court until his later appointment as Ambassador to the United States on January 29, 2007, and foreign minister in 2015</a:t>
            </a:r>
          </a:p>
          <a:p>
            <a:pPr lvl="0">
              <a:buNone/>
            </a:pPr>
            <a:endParaRPr lang="en-US" sz="2400" dirty="0"/>
          </a:p>
        </p:txBody>
      </p:sp>
    </p:spTree>
    <p:extLst>
      <p:ext uri="{BB962C8B-B14F-4D97-AF65-F5344CB8AC3E}">
        <p14:creationId xmlns="" xmlns:p14="http://schemas.microsoft.com/office/powerpoint/2010/main" val="2438320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E00E36-464F-448B-8C84-3CCC48478AC2}"/>
              </a:ext>
            </a:extLst>
          </p:cNvPr>
          <p:cNvSpPr>
            <a:spLocks noGrp="1"/>
          </p:cNvSpPr>
          <p:nvPr>
            <p:ph type="title"/>
          </p:nvPr>
        </p:nvSpPr>
        <p:spPr/>
        <p:txBody>
          <a:bodyPr>
            <a:noAutofit/>
          </a:bodyPr>
          <a:lstStyle/>
          <a:p>
            <a:pPr algn="ctr"/>
            <a:r>
              <a:rPr lang="en-US" sz="4000" dirty="0"/>
              <a:t>MAIN ACHIEVEMENTS OF </a:t>
            </a:r>
            <a:r>
              <a:rPr lang="en-US" sz="4000" dirty="0" smtClean="0"/>
              <a:t>MR. ADEL BIN AHMED AL-JUBEIR</a:t>
            </a:r>
            <a:endParaRPr lang="en-US" sz="4000" dirty="0"/>
          </a:p>
        </p:txBody>
      </p:sp>
      <p:sp>
        <p:nvSpPr>
          <p:cNvPr id="3" name="Content Placeholder 2">
            <a:extLst>
              <a:ext uri="{FF2B5EF4-FFF2-40B4-BE49-F238E27FC236}">
                <a16:creationId xmlns="" xmlns:a16="http://schemas.microsoft.com/office/drawing/2014/main" id="{ED2846EB-C0B5-4F39-B1F4-81B6D7E1B0AA}"/>
              </a:ext>
            </a:extLst>
          </p:cNvPr>
          <p:cNvSpPr>
            <a:spLocks noGrp="1"/>
          </p:cNvSpPr>
          <p:nvPr>
            <p:ph sz="half" idx="1"/>
          </p:nvPr>
        </p:nvSpPr>
        <p:spPr/>
        <p:txBody>
          <a:bodyPr>
            <a:noAutofit/>
          </a:bodyPr>
          <a:lstStyle/>
          <a:p>
            <a:r>
              <a:rPr lang="en-US" sz="2000" dirty="0" err="1" smtClean="0"/>
              <a:t>Mr</a:t>
            </a:r>
            <a:r>
              <a:rPr lang="en-US" sz="2000" dirty="0" smtClean="0"/>
              <a:t> Al-</a:t>
            </a:r>
            <a:r>
              <a:rPr lang="en-US" sz="2000" dirty="0" err="1" smtClean="0"/>
              <a:t>Jubeir</a:t>
            </a:r>
            <a:r>
              <a:rPr lang="en-US" sz="2000" dirty="0" smtClean="0"/>
              <a:t>  </a:t>
            </a:r>
            <a:r>
              <a:rPr lang="en-US" sz="2000" dirty="0" err="1" smtClean="0"/>
              <a:t>formeD</a:t>
            </a:r>
            <a:r>
              <a:rPr lang="en-US" sz="2000" dirty="0" smtClean="0"/>
              <a:t> the new Saudi Arabia image worldwide  which is not bound by tradition and authoritarianism but bound by what people want and have worked to create the Saudi Arabia they are proud of.</a:t>
            </a:r>
          </a:p>
          <a:p>
            <a:r>
              <a:rPr lang="en-US" sz="2000" dirty="0" smtClean="0"/>
              <a:t>He has played the role of steering the country and </a:t>
            </a:r>
            <a:r>
              <a:rPr lang="en-US" sz="2400" dirty="0" smtClean="0"/>
              <a:t>moving</a:t>
            </a:r>
            <a:r>
              <a:rPr lang="en-US" sz="2000" dirty="0" smtClean="0"/>
              <a:t> it toward goals and ends that guarantees win-win outcomes</a:t>
            </a:r>
          </a:p>
          <a:p>
            <a:r>
              <a:rPr lang="en-US" sz="2000" dirty="0" smtClean="0"/>
              <a:t>Setting high expectations to challenge the people working with him</a:t>
            </a:r>
          </a:p>
        </p:txBody>
      </p:sp>
      <p:sp>
        <p:nvSpPr>
          <p:cNvPr id="4" name="Content Placeholder 3">
            <a:extLst>
              <a:ext uri="{FF2B5EF4-FFF2-40B4-BE49-F238E27FC236}">
                <a16:creationId xmlns="" xmlns:a16="http://schemas.microsoft.com/office/drawing/2014/main" id="{1CA3711D-74CC-41B1-A9E5-1D66D2757A42}"/>
              </a:ext>
            </a:extLst>
          </p:cNvPr>
          <p:cNvSpPr>
            <a:spLocks noGrp="1"/>
          </p:cNvSpPr>
          <p:nvPr>
            <p:ph sz="half" idx="2"/>
          </p:nvPr>
        </p:nvSpPr>
        <p:spPr/>
        <p:txBody>
          <a:bodyPr>
            <a:noAutofit/>
          </a:bodyPr>
          <a:lstStyle/>
          <a:p>
            <a:pPr lvl="1"/>
            <a:r>
              <a:rPr lang="en-US" dirty="0" smtClean="0"/>
              <a:t> Helped all stakeholders to redefined the broader vision of Saudi Arabia's foreign policy</a:t>
            </a:r>
          </a:p>
          <a:p>
            <a:pPr lvl="1"/>
            <a:r>
              <a:rPr lang="en-US" sz="2800" dirty="0" smtClean="0"/>
              <a:t>Encouraging people to look beyond self-interests but country’s </a:t>
            </a:r>
            <a:r>
              <a:rPr lang="en-US" sz="2000" dirty="0" smtClean="0"/>
              <a:t>interests</a:t>
            </a:r>
            <a:r>
              <a:rPr lang="en-US" sz="2800" dirty="0" smtClean="0"/>
              <a:t>.</a:t>
            </a:r>
          </a:p>
          <a:p>
            <a:pPr lvl="1"/>
            <a:r>
              <a:rPr lang="en-US" dirty="0" smtClean="0"/>
              <a:t>Recognize the achievements and support all those making the effort</a:t>
            </a:r>
          </a:p>
          <a:p>
            <a:pPr lvl="1"/>
            <a:r>
              <a:rPr lang="en-US" dirty="0" smtClean="0"/>
              <a:t>Integrity and fairness overall plan.</a:t>
            </a:r>
          </a:p>
          <a:p>
            <a:pPr lvl="1">
              <a:buNone/>
            </a:pPr>
            <a:endParaRPr lang="en-US" dirty="0" smtClean="0"/>
          </a:p>
          <a:p>
            <a:pPr lvl="1"/>
            <a:endParaRPr lang="en-US" sz="2400" dirty="0"/>
          </a:p>
        </p:txBody>
      </p:sp>
    </p:spTree>
    <p:extLst>
      <p:ext uri="{BB962C8B-B14F-4D97-AF65-F5344CB8AC3E}">
        <p14:creationId xmlns="" xmlns:p14="http://schemas.microsoft.com/office/powerpoint/2010/main" val="803019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75D7DE-3B26-4DEC-973A-E44C3E6805CB}"/>
              </a:ext>
            </a:extLst>
          </p:cNvPr>
          <p:cNvSpPr>
            <a:spLocks noGrp="1"/>
          </p:cNvSpPr>
          <p:nvPr>
            <p:ph type="title"/>
          </p:nvPr>
        </p:nvSpPr>
        <p:spPr/>
        <p:txBody>
          <a:bodyPr/>
          <a:lstStyle/>
          <a:p>
            <a:r>
              <a:rPr lang="en-US" dirty="0"/>
              <a:t>METHODOLOGY OF THE GROUP PROJECT</a:t>
            </a:r>
          </a:p>
        </p:txBody>
      </p:sp>
      <p:sp>
        <p:nvSpPr>
          <p:cNvPr id="4" name="Content Placeholder 3">
            <a:extLst>
              <a:ext uri="{FF2B5EF4-FFF2-40B4-BE49-F238E27FC236}">
                <a16:creationId xmlns="" xmlns:a16="http://schemas.microsoft.com/office/drawing/2014/main" id="{165F4267-CB30-4FF2-BB19-D4544AF3979C}"/>
              </a:ext>
            </a:extLst>
          </p:cNvPr>
          <p:cNvSpPr>
            <a:spLocks noGrp="1"/>
          </p:cNvSpPr>
          <p:nvPr>
            <p:ph sz="half" idx="1"/>
          </p:nvPr>
        </p:nvSpPr>
        <p:spPr/>
        <p:txBody>
          <a:bodyPr>
            <a:normAutofit fontScale="92500"/>
          </a:bodyPr>
          <a:lstStyle/>
          <a:p>
            <a:pPr>
              <a:buFont typeface="Wingdings" panose="05000000000000000000" pitchFamily="2" charset="2"/>
              <a:buChar char="v"/>
            </a:pPr>
            <a:r>
              <a:rPr lang="en-GB" dirty="0" smtClean="0"/>
              <a:t>Team members were encouraged to do personal research about the leadership processes and procedures of </a:t>
            </a:r>
            <a:r>
              <a:rPr lang="en-US" sz="2800" dirty="0" err="1" smtClean="0"/>
              <a:t>Mr</a:t>
            </a:r>
            <a:r>
              <a:rPr lang="en-US" sz="2800" dirty="0" smtClean="0"/>
              <a:t> Adel bin Ahmed Al-</a:t>
            </a:r>
            <a:r>
              <a:rPr lang="en-US" sz="2800" dirty="0" err="1" smtClean="0"/>
              <a:t>Jubeir</a:t>
            </a:r>
            <a:r>
              <a:rPr lang="en-GB" dirty="0" smtClean="0"/>
              <a:t>.</a:t>
            </a:r>
          </a:p>
          <a:p>
            <a:pPr>
              <a:buFont typeface="Wingdings" panose="05000000000000000000" pitchFamily="2" charset="2"/>
              <a:buChar char="v"/>
            </a:pPr>
            <a:r>
              <a:rPr lang="en-GB" dirty="0" smtClean="0"/>
              <a:t>Members were encouraged to dig deeper and find information about how </a:t>
            </a:r>
            <a:r>
              <a:rPr lang="en-US" sz="2400" dirty="0" err="1" smtClean="0"/>
              <a:t>Mr</a:t>
            </a:r>
            <a:r>
              <a:rPr lang="en-US" sz="2400" dirty="0" smtClean="0"/>
              <a:t> </a:t>
            </a:r>
            <a:r>
              <a:rPr lang="en-GB" dirty="0" smtClean="0"/>
              <a:t>achieved these feats </a:t>
            </a:r>
          </a:p>
          <a:p>
            <a:pPr>
              <a:buFont typeface="Wingdings" panose="05000000000000000000" pitchFamily="2" charset="2"/>
              <a:buChar char="v"/>
            </a:pPr>
            <a:r>
              <a:rPr lang="en-GB" dirty="0" smtClean="0"/>
              <a:t>Ascertain how the theories and concepts of leadership identified in the course can be linked to the achievements of Mr. Nasser</a:t>
            </a:r>
          </a:p>
          <a:p>
            <a:pPr>
              <a:buFont typeface="Wingdings" panose="05000000000000000000" pitchFamily="2" charset="2"/>
              <a:buChar char="v"/>
            </a:pPr>
            <a:endParaRPr lang="en-US" dirty="0"/>
          </a:p>
        </p:txBody>
      </p:sp>
      <p:sp>
        <p:nvSpPr>
          <p:cNvPr id="5" name="Content Placeholder 4">
            <a:extLst>
              <a:ext uri="{FF2B5EF4-FFF2-40B4-BE49-F238E27FC236}">
                <a16:creationId xmlns="" xmlns:a16="http://schemas.microsoft.com/office/drawing/2014/main" id="{78D4AC4F-F0AE-474E-922C-99C97121EBD8}"/>
              </a:ext>
            </a:extLst>
          </p:cNvPr>
          <p:cNvSpPr>
            <a:spLocks noGrp="1"/>
          </p:cNvSpPr>
          <p:nvPr>
            <p:ph sz="half" idx="2"/>
          </p:nvPr>
        </p:nvSpPr>
        <p:spPr/>
        <p:txBody>
          <a:bodyPr>
            <a:normAutofit fontScale="92500"/>
          </a:bodyPr>
          <a:lstStyle/>
          <a:p>
            <a:r>
              <a:rPr lang="en-GB" dirty="0" smtClean="0"/>
              <a:t>Team members wrote their leadership analysis of </a:t>
            </a:r>
            <a:r>
              <a:rPr lang="en-US" sz="2800" dirty="0" err="1" smtClean="0"/>
              <a:t>Mr</a:t>
            </a:r>
            <a:r>
              <a:rPr lang="en-US" sz="2800" dirty="0" smtClean="0"/>
              <a:t> Al-</a:t>
            </a:r>
            <a:r>
              <a:rPr lang="en-US" sz="2800" dirty="0" err="1" smtClean="0"/>
              <a:t>Jubeir</a:t>
            </a:r>
            <a:r>
              <a:rPr lang="en-GB" dirty="0" smtClean="0"/>
              <a:t> These contributions are presented below in the different sections below. </a:t>
            </a:r>
          </a:p>
          <a:p>
            <a:r>
              <a:rPr lang="en-GB" dirty="0" smtClean="0"/>
              <a:t>After submissions were made, there was a presentation of views by team members. This was a form of peer review that ensured that the submissions of team members were critiqued and this is inserted at the end of each section.</a:t>
            </a:r>
            <a:endParaRPr lang="en-US" dirty="0" smtClean="0"/>
          </a:p>
          <a:p>
            <a:endParaRPr lang="en-US" dirty="0"/>
          </a:p>
        </p:txBody>
      </p:sp>
    </p:spTree>
    <p:extLst>
      <p:ext uri="{BB962C8B-B14F-4D97-AF65-F5344CB8AC3E}">
        <p14:creationId xmlns="" xmlns:p14="http://schemas.microsoft.com/office/powerpoint/2010/main" val="1529770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233AEB-881E-49A6-97BF-078697E4046A}"/>
              </a:ext>
            </a:extLst>
          </p:cNvPr>
          <p:cNvSpPr>
            <a:spLocks noGrp="1"/>
          </p:cNvSpPr>
          <p:nvPr>
            <p:ph type="title"/>
          </p:nvPr>
        </p:nvSpPr>
        <p:spPr/>
        <p:txBody>
          <a:bodyPr/>
          <a:lstStyle/>
          <a:p>
            <a:pPr algn="ctr"/>
            <a:r>
              <a:rPr lang="en-US" dirty="0"/>
              <a:t>TRANSFORMATIONAL LEADERSHIP</a:t>
            </a:r>
          </a:p>
        </p:txBody>
      </p:sp>
      <p:sp>
        <p:nvSpPr>
          <p:cNvPr id="5" name="Rectangle 1">
            <a:extLst>
              <a:ext uri="{FF2B5EF4-FFF2-40B4-BE49-F238E27FC236}">
                <a16:creationId xmlns="" xmlns:a16="http://schemas.microsoft.com/office/drawing/2014/main" id="{B57814C1-0920-47D9-8DBA-08BA381B80C5}"/>
              </a:ext>
            </a:extLst>
          </p:cNvPr>
          <p:cNvSpPr>
            <a:spLocks noChangeArrowheads="1"/>
          </p:cNvSpPr>
          <p:nvPr/>
        </p:nvSpPr>
        <p:spPr bwMode="auto">
          <a:xfrm>
            <a:off x="-4014088" y="-200837"/>
            <a:ext cx="21142136" cy="77800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Content Placeholder 7"/>
          <p:cNvSpPr>
            <a:spLocks noGrp="1"/>
          </p:cNvSpPr>
          <p:nvPr>
            <p:ph idx="1"/>
          </p:nvPr>
        </p:nvSpPr>
        <p:spPr/>
        <p:txBody>
          <a:bodyPr/>
          <a:lstStyle/>
          <a:p>
            <a:endParaRPr lang="en-US" dirty="0"/>
          </a:p>
        </p:txBody>
      </p:sp>
      <p:graphicFrame>
        <p:nvGraphicFramePr>
          <p:cNvPr id="9" name="Content Placeholder 3">
            <a:extLst>
              <a:ext uri="{FF2B5EF4-FFF2-40B4-BE49-F238E27FC236}">
                <a16:creationId xmlns="" xmlns:a16="http://schemas.microsoft.com/office/drawing/2014/main" id="{BDC4C393-669B-4B9F-9DFA-60DE92E2A453}"/>
              </a:ext>
            </a:extLst>
          </p:cNvPr>
          <p:cNvGraphicFramePr>
            <a:graphicFrameLocks/>
          </p:cNvGraphicFramePr>
          <p:nvPr>
            <p:extLst>
              <p:ext uri="{D42A27DB-BD31-4B8C-83A1-F6EECF244321}">
                <p14:modId xmlns="" xmlns:p14="http://schemas.microsoft.com/office/powerpoint/2010/main" val="3559686668"/>
              </p:ext>
            </p:extLst>
          </p:nvPr>
        </p:nvGraphicFramePr>
        <p:xfrm>
          <a:off x="735496" y="1983546"/>
          <a:ext cx="10571133" cy="4099203"/>
        </p:xfrm>
        <a:graphic>
          <a:graphicData uri="http://schemas.openxmlformats.org/drawingml/2006/table">
            <a:tbl>
              <a:tblPr firstRow="1" firstCol="1" bandRow="1">
                <a:tableStyleId>{5C22544A-7EE6-4342-B048-85BDC9FD1C3A}</a:tableStyleId>
              </a:tblPr>
              <a:tblGrid>
                <a:gridCol w="3159849">
                  <a:extLst>
                    <a:ext uri="{9D8B030D-6E8A-4147-A177-3AD203B41FA5}">
                      <a16:colId xmlns="" xmlns:a16="http://schemas.microsoft.com/office/drawing/2014/main" val="1890546142"/>
                    </a:ext>
                  </a:extLst>
                </a:gridCol>
                <a:gridCol w="7411284">
                  <a:extLst>
                    <a:ext uri="{9D8B030D-6E8A-4147-A177-3AD203B41FA5}">
                      <a16:colId xmlns="" xmlns:a16="http://schemas.microsoft.com/office/drawing/2014/main" val="2470721719"/>
                    </a:ext>
                  </a:extLst>
                </a:gridCol>
              </a:tblGrid>
              <a:tr h="743076">
                <a:tc>
                  <a:txBody>
                    <a:bodyPr/>
                    <a:lstStyle/>
                    <a:p>
                      <a:pPr marL="0" marR="0" algn="just">
                        <a:lnSpc>
                          <a:spcPct val="115000"/>
                        </a:lnSpc>
                        <a:spcBef>
                          <a:spcPts val="0"/>
                        </a:spcBef>
                        <a:spcAft>
                          <a:spcPts val="0"/>
                        </a:spcAft>
                      </a:pPr>
                      <a:r>
                        <a:rPr lang="en-US" sz="1800" dirty="0">
                          <a:effectLst/>
                        </a:rPr>
                        <a:t>Transformational Leadership</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2400" dirty="0" err="1" smtClean="0"/>
                        <a:t>Mr</a:t>
                      </a:r>
                      <a:r>
                        <a:rPr lang="en-US" sz="2400" dirty="0" smtClean="0"/>
                        <a:t> Al-</a:t>
                      </a:r>
                      <a:r>
                        <a:rPr lang="en-US" sz="2400" dirty="0" err="1" smtClean="0"/>
                        <a:t>Jubeir</a:t>
                      </a:r>
                      <a:r>
                        <a:rPr lang="en-GB" sz="2400" dirty="0" smtClean="0"/>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683815378"/>
                  </a:ext>
                </a:extLst>
              </a:tr>
              <a:tr h="743076">
                <a:tc>
                  <a:txBody>
                    <a:bodyPr/>
                    <a:lstStyle/>
                    <a:p>
                      <a:pPr marL="0" marR="0" algn="just">
                        <a:lnSpc>
                          <a:spcPct val="115000"/>
                        </a:lnSpc>
                        <a:spcBef>
                          <a:spcPts val="0"/>
                        </a:spcBef>
                        <a:spcAft>
                          <a:spcPts val="0"/>
                        </a:spcAft>
                      </a:pPr>
                      <a:r>
                        <a:rPr lang="en-US" sz="1800" dirty="0">
                          <a:effectLst/>
                        </a:rPr>
                        <a:t>Setting organizational goals with followers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1800" dirty="0" smtClean="0">
                          <a:effectLst/>
                        </a:rPr>
                        <a:t>Al</a:t>
                      </a:r>
                      <a:r>
                        <a:rPr lang="en-US" sz="1800" baseline="0" dirty="0" smtClean="0">
                          <a:effectLst/>
                        </a:rPr>
                        <a:t>-</a:t>
                      </a:r>
                      <a:r>
                        <a:rPr lang="en-US" sz="1800" baseline="0" dirty="0" err="1" smtClean="0">
                          <a:effectLst/>
                        </a:rPr>
                        <a:t>jubeir</a:t>
                      </a:r>
                      <a:r>
                        <a:rPr lang="en-US" sz="1800" dirty="0" smtClean="0">
                          <a:effectLst/>
                        </a:rPr>
                        <a:t> </a:t>
                      </a:r>
                      <a:r>
                        <a:rPr lang="en-US" sz="1800" dirty="0">
                          <a:effectLst/>
                        </a:rPr>
                        <a:t>got people to take part in decision making and choices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692462270"/>
                  </a:ext>
                </a:extLst>
              </a:tr>
              <a:tr h="1126899">
                <a:tc>
                  <a:txBody>
                    <a:bodyPr/>
                    <a:lstStyle/>
                    <a:p>
                      <a:pPr marL="0" marR="0" algn="just">
                        <a:lnSpc>
                          <a:spcPct val="115000"/>
                        </a:lnSpc>
                        <a:spcBef>
                          <a:spcPts val="0"/>
                        </a:spcBef>
                        <a:spcAft>
                          <a:spcPts val="0"/>
                        </a:spcAft>
                      </a:pPr>
                      <a:r>
                        <a:rPr lang="en-US" sz="1800">
                          <a:effectLst/>
                        </a:rPr>
                        <a:t>Integrating people’s goals into company goals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1800" dirty="0" smtClean="0">
                          <a:effectLst/>
                        </a:rPr>
                        <a:t>Al</a:t>
                      </a:r>
                      <a:r>
                        <a:rPr lang="en-US" sz="1800" baseline="0" dirty="0" smtClean="0">
                          <a:effectLst/>
                        </a:rPr>
                        <a:t>-</a:t>
                      </a:r>
                      <a:r>
                        <a:rPr lang="en-US" sz="1800" baseline="0" dirty="0" err="1" smtClean="0">
                          <a:effectLst/>
                        </a:rPr>
                        <a:t>jubeir</a:t>
                      </a:r>
                      <a:r>
                        <a:rPr lang="en-US" sz="1800" dirty="0" smtClean="0">
                          <a:effectLst/>
                        </a:rPr>
                        <a:t> </a:t>
                      </a:r>
                      <a:r>
                        <a:rPr lang="en-US" sz="1800" dirty="0">
                          <a:effectLst/>
                        </a:rPr>
                        <a:t>made it clear that the future was jointly held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443264847"/>
                  </a:ext>
                </a:extLst>
              </a:tr>
              <a:tr h="743076">
                <a:tc>
                  <a:txBody>
                    <a:bodyPr/>
                    <a:lstStyle/>
                    <a:p>
                      <a:pPr marL="0" marR="0" algn="just">
                        <a:lnSpc>
                          <a:spcPct val="115000"/>
                        </a:lnSpc>
                        <a:spcBef>
                          <a:spcPts val="0"/>
                        </a:spcBef>
                        <a:spcAft>
                          <a:spcPts val="0"/>
                        </a:spcAft>
                      </a:pPr>
                      <a:r>
                        <a:rPr lang="en-US" sz="1800">
                          <a:effectLst/>
                        </a:rPr>
                        <a:t>Motivation and great communication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1800" dirty="0" smtClean="0">
                          <a:effectLst/>
                        </a:rPr>
                        <a:t>Al</a:t>
                      </a:r>
                      <a:r>
                        <a:rPr lang="en-US" sz="1800" baseline="0" dirty="0" smtClean="0">
                          <a:effectLst/>
                        </a:rPr>
                        <a:t>-</a:t>
                      </a:r>
                      <a:r>
                        <a:rPr lang="en-US" sz="1800" baseline="0" dirty="0" err="1" smtClean="0">
                          <a:effectLst/>
                        </a:rPr>
                        <a:t>jubeir</a:t>
                      </a:r>
                      <a:r>
                        <a:rPr lang="en-US" sz="1800" dirty="0" smtClean="0">
                          <a:effectLst/>
                        </a:rPr>
                        <a:t> </a:t>
                      </a:r>
                      <a:r>
                        <a:rPr lang="en-US" sz="1800" dirty="0">
                          <a:effectLst/>
                        </a:rPr>
                        <a:t>could summarize things and present strong inputs that people at all levels understood.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807753019"/>
                  </a:ext>
                </a:extLst>
              </a:tr>
              <a:tr h="743076">
                <a:tc>
                  <a:txBody>
                    <a:bodyPr/>
                    <a:lstStyle/>
                    <a:p>
                      <a:pPr marL="0" marR="0" algn="just">
                        <a:lnSpc>
                          <a:spcPct val="115000"/>
                        </a:lnSpc>
                        <a:spcBef>
                          <a:spcPts val="0"/>
                        </a:spcBef>
                        <a:spcAft>
                          <a:spcPts val="0"/>
                        </a:spcAft>
                      </a:pPr>
                      <a:r>
                        <a:rPr lang="en-US" sz="1800">
                          <a:effectLst/>
                        </a:rPr>
                        <a:t>Trust and mutual respect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1800" dirty="0" smtClean="0">
                          <a:effectLst/>
                        </a:rPr>
                        <a:t>Al</a:t>
                      </a:r>
                      <a:r>
                        <a:rPr lang="en-US" sz="1800" baseline="0" dirty="0" smtClean="0">
                          <a:effectLst/>
                        </a:rPr>
                        <a:t>-</a:t>
                      </a:r>
                      <a:r>
                        <a:rPr lang="en-US" sz="1800" baseline="0" dirty="0" err="1" smtClean="0">
                          <a:effectLst/>
                        </a:rPr>
                        <a:t>jubeir</a:t>
                      </a:r>
                      <a:r>
                        <a:rPr lang="en-US" sz="1800" dirty="0" smtClean="0">
                          <a:effectLst/>
                        </a:rPr>
                        <a:t> </a:t>
                      </a:r>
                      <a:r>
                        <a:rPr lang="en-US" sz="1800" dirty="0">
                          <a:effectLst/>
                        </a:rPr>
                        <a:t>highlighted minor gains and always used the best techniques that produced results.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478189178"/>
                  </a:ext>
                </a:extLst>
              </a:tr>
            </a:tbl>
          </a:graphicData>
        </a:graphic>
      </p:graphicFrame>
    </p:spTree>
    <p:extLst>
      <p:ext uri="{BB962C8B-B14F-4D97-AF65-F5344CB8AC3E}">
        <p14:creationId xmlns="" xmlns:p14="http://schemas.microsoft.com/office/powerpoint/2010/main" val="4282467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30891E-7A1C-4304-99C7-14FF3302935B}"/>
              </a:ext>
            </a:extLst>
          </p:cNvPr>
          <p:cNvSpPr>
            <a:spLocks noGrp="1"/>
          </p:cNvSpPr>
          <p:nvPr>
            <p:ph type="title"/>
          </p:nvPr>
        </p:nvSpPr>
        <p:spPr>
          <a:xfrm>
            <a:off x="1097280" y="230332"/>
            <a:ext cx="10058400" cy="1450757"/>
          </a:xfrm>
        </p:spPr>
        <p:txBody>
          <a:bodyPr>
            <a:normAutofit/>
          </a:bodyPr>
          <a:lstStyle/>
          <a:p>
            <a:pPr algn="ctr"/>
            <a:r>
              <a:rPr lang="en-US" dirty="0"/>
              <a:t>BEHAVIORAL </a:t>
            </a:r>
            <a:r>
              <a:rPr lang="en-US" dirty="0" smtClean="0"/>
              <a:t>THEORY </a:t>
            </a:r>
            <a:r>
              <a:rPr lang="en-US" dirty="0"/>
              <a:t>OF LEADERSHIP</a:t>
            </a:r>
          </a:p>
        </p:txBody>
      </p:sp>
      <p:sp>
        <p:nvSpPr>
          <p:cNvPr id="7" name="Content Placeholder 6"/>
          <p:cNvSpPr>
            <a:spLocks noGrp="1"/>
          </p:cNvSpPr>
          <p:nvPr>
            <p:ph idx="1"/>
          </p:nvPr>
        </p:nvSpPr>
        <p:spPr/>
        <p:txBody>
          <a:bodyPr/>
          <a:lstStyle/>
          <a:p>
            <a:endParaRPr lang="en-US"/>
          </a:p>
        </p:txBody>
      </p:sp>
      <p:graphicFrame>
        <p:nvGraphicFramePr>
          <p:cNvPr id="8" name="Content Placeholder 3">
            <a:extLst>
              <a:ext uri="{FF2B5EF4-FFF2-40B4-BE49-F238E27FC236}">
                <a16:creationId xmlns="" xmlns:a16="http://schemas.microsoft.com/office/drawing/2014/main" id="{EA222689-59C9-4286-B021-C8E979D38A53}"/>
              </a:ext>
            </a:extLst>
          </p:cNvPr>
          <p:cNvGraphicFramePr>
            <a:graphicFrameLocks/>
          </p:cNvGraphicFramePr>
          <p:nvPr>
            <p:extLst>
              <p:ext uri="{D42A27DB-BD31-4B8C-83A1-F6EECF244321}">
                <p14:modId xmlns="" xmlns:p14="http://schemas.microsoft.com/office/powerpoint/2010/main" val="1664150527"/>
              </p:ext>
            </p:extLst>
          </p:nvPr>
        </p:nvGraphicFramePr>
        <p:xfrm>
          <a:off x="1009650" y="1752600"/>
          <a:ext cx="10687050" cy="5608320"/>
        </p:xfrm>
        <a:graphic>
          <a:graphicData uri="http://schemas.openxmlformats.org/drawingml/2006/table">
            <a:tbl>
              <a:tblPr firstRow="1" firstCol="1" bandRow="1">
                <a:tableStyleId>{5C22544A-7EE6-4342-B048-85BDC9FD1C3A}</a:tableStyleId>
              </a:tblPr>
              <a:tblGrid>
                <a:gridCol w="2554412">
                  <a:extLst>
                    <a:ext uri="{9D8B030D-6E8A-4147-A177-3AD203B41FA5}">
                      <a16:colId xmlns="" xmlns:a16="http://schemas.microsoft.com/office/drawing/2014/main" val="3677578845"/>
                    </a:ext>
                  </a:extLst>
                </a:gridCol>
                <a:gridCol w="8132638">
                  <a:extLst>
                    <a:ext uri="{9D8B030D-6E8A-4147-A177-3AD203B41FA5}">
                      <a16:colId xmlns="" xmlns:a16="http://schemas.microsoft.com/office/drawing/2014/main" val="791697969"/>
                    </a:ext>
                  </a:extLst>
                </a:gridCol>
              </a:tblGrid>
              <a:tr h="628650">
                <a:tc>
                  <a:txBody>
                    <a:bodyPr/>
                    <a:lstStyle/>
                    <a:p>
                      <a:pPr marL="0" marR="0" algn="just">
                        <a:lnSpc>
                          <a:spcPct val="115000"/>
                        </a:lnSpc>
                        <a:spcBef>
                          <a:spcPts val="0"/>
                        </a:spcBef>
                        <a:spcAft>
                          <a:spcPts val="0"/>
                        </a:spcAft>
                      </a:pPr>
                      <a:r>
                        <a:rPr lang="en-GB" sz="2000" dirty="0">
                          <a:effectLst/>
                        </a:rPr>
                        <a:t>Behaviour Theory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2000" dirty="0" err="1" smtClean="0"/>
                        <a:t>Mr</a:t>
                      </a:r>
                      <a:r>
                        <a:rPr lang="en-US" sz="2000" dirty="0" smtClean="0"/>
                        <a:t> Al-</a:t>
                      </a:r>
                      <a:r>
                        <a:rPr lang="en-US" sz="2000" dirty="0" err="1" smtClean="0"/>
                        <a:t>Jubeir</a:t>
                      </a:r>
                      <a:r>
                        <a:rPr lang="en-GB" sz="2000" dirty="0" smtClean="0"/>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576262386"/>
                  </a:ext>
                </a:extLst>
              </a:tr>
              <a:tr h="628650">
                <a:tc>
                  <a:txBody>
                    <a:bodyPr/>
                    <a:lstStyle/>
                    <a:p>
                      <a:pPr marL="0" marR="0" algn="just">
                        <a:lnSpc>
                          <a:spcPct val="115000"/>
                        </a:lnSpc>
                        <a:spcBef>
                          <a:spcPts val="0"/>
                        </a:spcBef>
                        <a:spcAft>
                          <a:spcPts val="0"/>
                        </a:spcAft>
                      </a:pPr>
                      <a:r>
                        <a:rPr lang="en-GB" sz="2000">
                          <a:effectLst/>
                        </a:rPr>
                        <a:t>Great leaders are not born as leaders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He was born </a:t>
                      </a:r>
                      <a:r>
                        <a:rPr lang="en-GB" sz="2000" dirty="0" smtClean="0">
                          <a:effectLst/>
                        </a:rPr>
                        <a:t>in</a:t>
                      </a:r>
                      <a:r>
                        <a:rPr lang="en-GB" sz="2000" baseline="0" dirty="0" smtClean="0">
                          <a:effectLst/>
                        </a:rPr>
                        <a:t> a family of a diplomat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455160282"/>
                  </a:ext>
                </a:extLst>
              </a:tr>
              <a:tr h="628650">
                <a:tc>
                  <a:txBody>
                    <a:bodyPr/>
                    <a:lstStyle/>
                    <a:p>
                      <a:pPr marL="0" marR="0" algn="just">
                        <a:lnSpc>
                          <a:spcPct val="115000"/>
                        </a:lnSpc>
                        <a:spcBef>
                          <a:spcPts val="0"/>
                        </a:spcBef>
                        <a:spcAft>
                          <a:spcPts val="0"/>
                        </a:spcAft>
                      </a:pPr>
                      <a:r>
                        <a:rPr lang="en-GB" sz="2000">
                          <a:effectLst/>
                        </a:rPr>
                        <a:t>Great leaders learn and build habits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He made a conscious effort to learn and develop the right behaviour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1626182487"/>
                  </a:ext>
                </a:extLst>
              </a:tr>
              <a:tr h="1257300">
                <a:tc>
                  <a:txBody>
                    <a:bodyPr/>
                    <a:lstStyle/>
                    <a:p>
                      <a:pPr marL="0" marR="0" algn="just">
                        <a:lnSpc>
                          <a:spcPct val="115000"/>
                        </a:lnSpc>
                        <a:spcBef>
                          <a:spcPts val="0"/>
                        </a:spcBef>
                        <a:spcAft>
                          <a:spcPts val="0"/>
                        </a:spcAft>
                      </a:pPr>
                      <a:r>
                        <a:rPr lang="en-GB" sz="2000">
                          <a:effectLst/>
                        </a:rPr>
                        <a:t>Learning and relearning creates leadership behaviour</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US" sz="2000" dirty="0" smtClean="0">
                          <a:effectLst/>
                          <a:latin typeface="Calibri" panose="020F0502020204030204" pitchFamily="34" charset="0"/>
                          <a:ea typeface="Calibri" panose="020F0502020204030204" pitchFamily="34" charset="0"/>
                          <a:cs typeface="Arial" panose="020B0604020202020204" pitchFamily="34" charset="0"/>
                        </a:rPr>
                        <a:t>He</a:t>
                      </a:r>
                      <a:r>
                        <a:rPr lang="en-US" sz="2000" baseline="0" dirty="0" smtClean="0">
                          <a:effectLst/>
                          <a:latin typeface="Calibri" panose="020F0502020204030204" pitchFamily="34" charset="0"/>
                          <a:ea typeface="Calibri" panose="020F0502020204030204" pitchFamily="34" charset="0"/>
                          <a:cs typeface="Arial" panose="020B0604020202020204" pitchFamily="34" charset="0"/>
                        </a:rPr>
                        <a:t> learned from his ambassadorial duties in Washington,  Peace keeping in Somalia and as Saudi’s Foreign Affairs minister</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12220936"/>
                  </a:ext>
                </a:extLst>
              </a:tr>
              <a:tr h="942975">
                <a:tc>
                  <a:txBody>
                    <a:bodyPr/>
                    <a:lstStyle/>
                    <a:p>
                      <a:pPr marL="0" marR="0" algn="just">
                        <a:lnSpc>
                          <a:spcPct val="115000"/>
                        </a:lnSpc>
                        <a:spcBef>
                          <a:spcPts val="0"/>
                        </a:spcBef>
                        <a:spcAft>
                          <a:spcPts val="0"/>
                        </a:spcAft>
                      </a:pPr>
                      <a:r>
                        <a:rPr lang="en-GB" sz="2000">
                          <a:effectLst/>
                        </a:rPr>
                        <a:t>Leadership behaviour brings trust</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a:effectLst/>
                        </a:rPr>
                        <a:t>People trust him because he has learnt and his leadership style brings results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4144407950"/>
                  </a:ext>
                </a:extLst>
              </a:tr>
              <a:tr h="942975">
                <a:tc>
                  <a:txBody>
                    <a:bodyPr/>
                    <a:lstStyle/>
                    <a:p>
                      <a:pPr marL="0" marR="0" algn="just">
                        <a:lnSpc>
                          <a:spcPct val="115000"/>
                        </a:lnSpc>
                        <a:spcBef>
                          <a:spcPts val="0"/>
                        </a:spcBef>
                        <a:spcAft>
                          <a:spcPts val="0"/>
                        </a:spcAft>
                      </a:pPr>
                      <a:r>
                        <a:rPr lang="en-GB" sz="2000">
                          <a:effectLst/>
                        </a:rPr>
                        <a:t>Trust and cooperation brings results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His statements are credible and this erases doubts and the people just contribute to his vision.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839978313"/>
                  </a:ext>
                </a:extLst>
              </a:tr>
            </a:tbl>
          </a:graphicData>
        </a:graphic>
      </p:graphicFrame>
    </p:spTree>
    <p:extLst>
      <p:ext uri="{BB962C8B-B14F-4D97-AF65-F5344CB8AC3E}">
        <p14:creationId xmlns="" xmlns:p14="http://schemas.microsoft.com/office/powerpoint/2010/main" val="356061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AC4E82-FC3B-43B1-8F70-793DEDC42A21}"/>
              </a:ext>
            </a:extLst>
          </p:cNvPr>
          <p:cNvSpPr>
            <a:spLocks noGrp="1"/>
          </p:cNvSpPr>
          <p:nvPr>
            <p:ph type="title"/>
          </p:nvPr>
        </p:nvSpPr>
        <p:spPr/>
        <p:txBody>
          <a:bodyPr>
            <a:normAutofit fontScale="90000"/>
          </a:bodyPr>
          <a:lstStyle/>
          <a:p>
            <a:pPr algn="ctr"/>
            <a:r>
              <a:rPr lang="en-US" dirty="0"/>
              <a:t>GREAT MAN THEORY + BUREAUCRATIC LEADERSHIP</a:t>
            </a:r>
          </a:p>
        </p:txBody>
      </p:sp>
      <p:graphicFrame>
        <p:nvGraphicFramePr>
          <p:cNvPr id="8" name="Content Placeholder 7"/>
          <p:cNvGraphicFramePr>
            <a:graphicFrameLocks noGrp="1"/>
          </p:cNvGraphicFramePr>
          <p:nvPr>
            <p:ph idx="1"/>
          </p:nvPr>
        </p:nvGraphicFramePr>
        <p:xfrm>
          <a:off x="804153" y="1926011"/>
          <a:ext cx="10819643" cy="4486656"/>
        </p:xfrm>
        <a:graphic>
          <a:graphicData uri="http://schemas.openxmlformats.org/drawingml/2006/table">
            <a:tbl>
              <a:tblPr firstRow="1" bandRow="1">
                <a:tableStyleId>{5C22544A-7EE6-4342-B048-85BDC9FD1C3A}</a:tableStyleId>
              </a:tblPr>
              <a:tblGrid>
                <a:gridCol w="3681379"/>
                <a:gridCol w="7138264"/>
              </a:tblGrid>
              <a:tr h="297479">
                <a:tc>
                  <a:txBody>
                    <a:bodyPr/>
                    <a:lstStyle/>
                    <a:p>
                      <a:pPr marL="0" marR="0" algn="just">
                        <a:lnSpc>
                          <a:spcPct val="115000"/>
                        </a:lnSpc>
                        <a:spcBef>
                          <a:spcPts val="0"/>
                        </a:spcBef>
                        <a:spcAft>
                          <a:spcPts val="0"/>
                        </a:spcAft>
                      </a:pPr>
                      <a:r>
                        <a:rPr lang="en-GB" sz="2000" dirty="0">
                          <a:effectLst/>
                        </a:rPr>
                        <a:t>Great Man Theory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sz="2000" dirty="0" err="1" smtClean="0"/>
                        <a:t>Mr</a:t>
                      </a:r>
                      <a:r>
                        <a:rPr lang="en-US" sz="2000" dirty="0" smtClean="0"/>
                        <a:t> Al-</a:t>
                      </a:r>
                      <a:r>
                        <a:rPr lang="en-US" sz="2000" dirty="0" err="1" smtClean="0"/>
                        <a:t>Jubeir</a:t>
                      </a:r>
                      <a:r>
                        <a:rPr lang="en-GB" sz="2000" dirty="0" smtClean="0"/>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97479">
                <a:tc>
                  <a:txBody>
                    <a:bodyPr/>
                    <a:lstStyle/>
                    <a:p>
                      <a:pPr marL="0" marR="0" algn="just">
                        <a:lnSpc>
                          <a:spcPct val="115000"/>
                        </a:lnSpc>
                        <a:spcBef>
                          <a:spcPts val="0"/>
                        </a:spcBef>
                        <a:spcAft>
                          <a:spcPts val="0"/>
                        </a:spcAft>
                      </a:pPr>
                      <a:r>
                        <a:rPr lang="en-GB" sz="2000" dirty="0">
                          <a:effectLst/>
                        </a:rPr>
                        <a:t>Supernormal</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smtClean="0">
                          <a:effectLst/>
                        </a:rPr>
                        <a:t>Graduated</a:t>
                      </a:r>
                      <a:r>
                        <a:rPr lang="en-GB" sz="2000" baseline="0" dirty="0" smtClean="0">
                          <a:effectLst/>
                        </a:rPr>
                        <a:t> from school with extraordinary grades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3435">
                <a:tc>
                  <a:txBody>
                    <a:bodyPr/>
                    <a:lstStyle/>
                    <a:p>
                      <a:pPr marL="0" marR="0" algn="just">
                        <a:lnSpc>
                          <a:spcPct val="115000"/>
                        </a:lnSpc>
                        <a:spcBef>
                          <a:spcPts val="0"/>
                        </a:spcBef>
                        <a:spcAft>
                          <a:spcPts val="0"/>
                        </a:spcAft>
                      </a:pPr>
                      <a:r>
                        <a:rPr lang="en-GB" sz="2000">
                          <a:effectLst/>
                        </a:rPr>
                        <a:t>Respected</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a:effectLst/>
                        </a:rPr>
                        <a:t>Everyone recognises his achievements and his Saudi roots brings fame to him</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314076">
                <a:tc>
                  <a:txBody>
                    <a:bodyPr/>
                    <a:lstStyle/>
                    <a:p>
                      <a:pPr marL="0" marR="0" algn="just">
                        <a:lnSpc>
                          <a:spcPct val="115000"/>
                        </a:lnSpc>
                        <a:spcBef>
                          <a:spcPts val="0"/>
                        </a:spcBef>
                        <a:spcAft>
                          <a:spcPts val="0"/>
                        </a:spcAft>
                      </a:pPr>
                      <a:r>
                        <a:rPr lang="en-GB" sz="2000">
                          <a:effectLst/>
                        </a:rPr>
                        <a:t>Resourceful</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a:effectLst/>
                        </a:rPr>
                        <a:t>Gains results and has evidence to prove it</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3435">
                <a:tc>
                  <a:txBody>
                    <a:bodyPr/>
                    <a:lstStyle/>
                    <a:p>
                      <a:pPr marL="0" marR="0" algn="just">
                        <a:lnSpc>
                          <a:spcPct val="115000"/>
                        </a:lnSpc>
                        <a:spcBef>
                          <a:spcPts val="0"/>
                        </a:spcBef>
                        <a:spcAft>
                          <a:spcPts val="0"/>
                        </a:spcAft>
                      </a:pPr>
                      <a:r>
                        <a:rPr lang="en-GB" sz="2000">
                          <a:effectLst/>
                        </a:rPr>
                        <a:t>Bureaucratic/Rational-Legal Leadership</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 </a:t>
                      </a:r>
                      <a:r>
                        <a:rPr kumimoji="0" lang="en-GB" sz="1800" kern="1200" dirty="0" smtClean="0">
                          <a:solidFill>
                            <a:schemeClr val="dk1"/>
                          </a:solidFill>
                          <a:latin typeface="+mn-lt"/>
                          <a:ea typeface="+mn-ea"/>
                          <a:cs typeface="+mn-cs"/>
                        </a:rPr>
                        <a:t>He has always taken time to work with the management structure, cultivate it and make sure it works so well in improving and enhancing the way things are done.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297479">
                <a:tc>
                  <a:txBody>
                    <a:bodyPr/>
                    <a:lstStyle/>
                    <a:p>
                      <a:pPr marL="0" marR="0" algn="just">
                        <a:lnSpc>
                          <a:spcPct val="115000"/>
                        </a:lnSpc>
                        <a:spcBef>
                          <a:spcPts val="0"/>
                        </a:spcBef>
                        <a:spcAft>
                          <a:spcPts val="0"/>
                        </a:spcAft>
                      </a:pPr>
                      <a:r>
                        <a:rPr lang="en-GB" sz="2000">
                          <a:effectLst/>
                        </a:rPr>
                        <a:t>Education</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a:effectLst/>
                        </a:rPr>
                        <a:t>Trained at a leading institution</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553435">
                <a:tc>
                  <a:txBody>
                    <a:bodyPr/>
                    <a:lstStyle/>
                    <a:p>
                      <a:pPr marL="0" marR="0" algn="just">
                        <a:lnSpc>
                          <a:spcPct val="115000"/>
                        </a:lnSpc>
                        <a:spcBef>
                          <a:spcPts val="0"/>
                        </a:spcBef>
                        <a:spcAft>
                          <a:spcPts val="0"/>
                        </a:spcAft>
                      </a:pPr>
                      <a:r>
                        <a:rPr lang="en-GB" sz="2000">
                          <a:effectLst/>
                        </a:rPr>
                        <a:t>Experience</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Has served the </a:t>
                      </a:r>
                      <a:r>
                        <a:rPr lang="en-GB" sz="2000" dirty="0" smtClean="0">
                          <a:effectLst/>
                        </a:rPr>
                        <a:t>Royal</a:t>
                      </a:r>
                      <a:r>
                        <a:rPr lang="en-GB" sz="2000" baseline="0" dirty="0" smtClean="0">
                          <a:effectLst/>
                        </a:rPr>
                        <a:t> family and the country</a:t>
                      </a:r>
                      <a:r>
                        <a:rPr lang="en-GB" sz="2000" dirty="0" smtClean="0">
                          <a:effectLst/>
                        </a:rPr>
                        <a:t> </a:t>
                      </a:r>
                      <a:r>
                        <a:rPr lang="en-GB" sz="2000" dirty="0">
                          <a:effectLst/>
                        </a:rPr>
                        <a:t>with great results for almost 40 years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637648">
                <a:tc>
                  <a:txBody>
                    <a:bodyPr/>
                    <a:lstStyle/>
                    <a:p>
                      <a:pPr marL="0" marR="0" algn="just">
                        <a:lnSpc>
                          <a:spcPct val="115000"/>
                        </a:lnSpc>
                        <a:spcBef>
                          <a:spcPts val="0"/>
                        </a:spcBef>
                        <a:spcAft>
                          <a:spcPts val="0"/>
                        </a:spcAft>
                      </a:pPr>
                      <a:r>
                        <a:rPr lang="en-GB" sz="2000">
                          <a:effectLst/>
                        </a:rPr>
                        <a:t>Ethics</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2000" dirty="0">
                          <a:effectLst/>
                        </a:rPr>
                        <a:t>Upholds the highest levels of ethics throughout career and continues to encourage high levels of ethical responsibility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 xmlns:p14="http://schemas.microsoft.com/office/powerpoint/2010/main" val="3188030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D096F0-1255-4AD0-8EAD-99E3DF687959}"/>
              </a:ext>
            </a:extLst>
          </p:cNvPr>
          <p:cNvSpPr>
            <a:spLocks noGrp="1"/>
          </p:cNvSpPr>
          <p:nvPr>
            <p:ph type="title"/>
          </p:nvPr>
        </p:nvSpPr>
        <p:spPr/>
        <p:txBody>
          <a:bodyPr>
            <a:normAutofit/>
          </a:bodyPr>
          <a:lstStyle/>
          <a:p>
            <a:pPr algn="ctr"/>
            <a:r>
              <a:rPr lang="en-US" dirty="0"/>
              <a:t>TRAIT THEORY OF LEADERSHIP MODEL </a:t>
            </a:r>
          </a:p>
        </p:txBody>
      </p:sp>
      <p:sp>
        <p:nvSpPr>
          <p:cNvPr id="10" name="Content Placeholder 9"/>
          <p:cNvSpPr>
            <a:spLocks noGrp="1"/>
          </p:cNvSpPr>
          <p:nvPr>
            <p:ph idx="1"/>
          </p:nvPr>
        </p:nvSpPr>
        <p:spPr/>
        <p:txBody>
          <a:bodyPr/>
          <a:lstStyle/>
          <a:p>
            <a:endParaRPr lang="en-US"/>
          </a:p>
        </p:txBody>
      </p:sp>
      <p:graphicFrame>
        <p:nvGraphicFramePr>
          <p:cNvPr id="11" name="Content Placeholder 3">
            <a:extLst>
              <a:ext uri="{FF2B5EF4-FFF2-40B4-BE49-F238E27FC236}">
                <a16:creationId xmlns="" xmlns:a16="http://schemas.microsoft.com/office/drawing/2014/main" id="{DDF7659D-6963-40CA-8BFD-79BB7954DF54}"/>
              </a:ext>
            </a:extLst>
          </p:cNvPr>
          <p:cNvGraphicFramePr>
            <a:graphicFrameLocks/>
          </p:cNvGraphicFramePr>
          <p:nvPr>
            <p:extLst>
              <p:ext uri="{D42A27DB-BD31-4B8C-83A1-F6EECF244321}">
                <p14:modId xmlns="" xmlns:p14="http://schemas.microsoft.com/office/powerpoint/2010/main" val="498023081"/>
              </p:ext>
            </p:extLst>
          </p:nvPr>
        </p:nvGraphicFramePr>
        <p:xfrm>
          <a:off x="1218502" y="1982600"/>
          <a:ext cx="10365680" cy="4875400"/>
        </p:xfrm>
        <a:graphic>
          <a:graphicData uri="http://schemas.openxmlformats.org/drawingml/2006/table">
            <a:tbl>
              <a:tblPr firstRow="1" firstCol="1" bandRow="1">
                <a:tableStyleId>{5C22544A-7EE6-4342-B048-85BDC9FD1C3A}</a:tableStyleId>
              </a:tblPr>
              <a:tblGrid>
                <a:gridCol w="2754059">
                  <a:extLst>
                    <a:ext uri="{9D8B030D-6E8A-4147-A177-3AD203B41FA5}">
                      <a16:colId xmlns="" xmlns:a16="http://schemas.microsoft.com/office/drawing/2014/main" val="1771474321"/>
                    </a:ext>
                  </a:extLst>
                </a:gridCol>
                <a:gridCol w="7611621">
                  <a:extLst>
                    <a:ext uri="{9D8B030D-6E8A-4147-A177-3AD203B41FA5}">
                      <a16:colId xmlns="" xmlns:a16="http://schemas.microsoft.com/office/drawing/2014/main" val="13595738"/>
                    </a:ext>
                  </a:extLst>
                </a:gridCol>
              </a:tblGrid>
              <a:tr h="263438">
                <a:tc>
                  <a:txBody>
                    <a:bodyPr/>
                    <a:lstStyle/>
                    <a:p>
                      <a:pPr marL="0" marR="0" algn="just">
                        <a:lnSpc>
                          <a:spcPct val="115000"/>
                        </a:lnSpc>
                        <a:spcBef>
                          <a:spcPts val="0"/>
                        </a:spcBef>
                        <a:spcAft>
                          <a:spcPts val="0"/>
                        </a:spcAft>
                      </a:pPr>
                      <a:r>
                        <a:rPr lang="en-GB" sz="1800" dirty="0">
                          <a:effectLst/>
                        </a:rPr>
                        <a:t>Distal Attributes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15000"/>
                        </a:lnSpc>
                        <a:spcBef>
                          <a:spcPts val="0"/>
                        </a:spcBef>
                        <a:spcAft>
                          <a:spcPts val="0"/>
                        </a:spcAft>
                      </a:pPr>
                      <a:r>
                        <a:rPr lang="en-GB" sz="1800" dirty="0" smtClean="0">
                          <a:effectLst/>
                        </a:rPr>
                        <a:t>Mr </a:t>
                      </a:r>
                      <a:r>
                        <a:rPr lang="en-GB" sz="1800" dirty="0">
                          <a:effectLst/>
                        </a:rPr>
                        <a:t> </a:t>
                      </a:r>
                      <a:r>
                        <a:rPr lang="en-GB" sz="1800" dirty="0" smtClean="0">
                          <a:effectLst/>
                        </a:rPr>
                        <a:t>Al</a:t>
                      </a:r>
                      <a:r>
                        <a:rPr lang="en-GB" sz="1800" baseline="0" dirty="0" smtClean="0">
                          <a:effectLst/>
                        </a:rPr>
                        <a:t> -</a:t>
                      </a:r>
                      <a:r>
                        <a:rPr lang="en-GB" sz="1800" baseline="0" dirty="0" err="1" smtClean="0">
                          <a:effectLst/>
                        </a:rPr>
                        <a:t>Jubeir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449520391"/>
                  </a:ext>
                </a:extLst>
              </a:tr>
              <a:tr h="544892">
                <a:tc>
                  <a:txBody>
                    <a:bodyPr/>
                    <a:lstStyle/>
                    <a:p>
                      <a:pPr marL="0" marR="0" algn="just">
                        <a:lnSpc>
                          <a:spcPct val="115000"/>
                        </a:lnSpc>
                        <a:spcBef>
                          <a:spcPts val="0"/>
                        </a:spcBef>
                        <a:spcAft>
                          <a:spcPts val="0"/>
                        </a:spcAft>
                      </a:pPr>
                      <a:r>
                        <a:rPr lang="en-GB" sz="1800">
                          <a:effectLst/>
                        </a:rPr>
                        <a:t>Personality</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He has a trusted personality that he has cultivated over many years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1249970112"/>
                  </a:ext>
                </a:extLst>
              </a:tr>
              <a:tr h="263438">
                <a:tc>
                  <a:txBody>
                    <a:bodyPr/>
                    <a:lstStyle/>
                    <a:p>
                      <a:pPr marL="0" marR="0" algn="just">
                        <a:lnSpc>
                          <a:spcPct val="115000"/>
                        </a:lnSpc>
                        <a:spcBef>
                          <a:spcPts val="0"/>
                        </a:spcBef>
                        <a:spcAft>
                          <a:spcPts val="0"/>
                        </a:spcAft>
                      </a:pPr>
                      <a:r>
                        <a:rPr lang="en-GB" sz="1800">
                          <a:effectLst/>
                        </a:rPr>
                        <a:t>Motives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He understands what drives </a:t>
                      </a:r>
                      <a:r>
                        <a:rPr lang="en-GB" sz="1800" baseline="0" dirty="0" smtClean="0">
                          <a:effectLst/>
                        </a:rPr>
                        <a:t> his diplomat work</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253544467"/>
                  </a:ext>
                </a:extLst>
              </a:tr>
              <a:tr h="263438">
                <a:tc>
                  <a:txBody>
                    <a:bodyPr/>
                    <a:lstStyle/>
                    <a:p>
                      <a:pPr marL="0" marR="0" algn="just">
                        <a:lnSpc>
                          <a:spcPct val="115000"/>
                        </a:lnSpc>
                        <a:spcBef>
                          <a:spcPts val="0"/>
                        </a:spcBef>
                        <a:spcAft>
                          <a:spcPts val="0"/>
                        </a:spcAft>
                      </a:pPr>
                      <a:r>
                        <a:rPr lang="en-GB" sz="1800">
                          <a:effectLst/>
                        </a:rPr>
                        <a:t>Cognitive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a:effectLst/>
                        </a:rPr>
                        <a:t>He has great diagnostic abilities due to his experience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504704514"/>
                  </a:ext>
                </a:extLst>
              </a:tr>
              <a:tr h="263438">
                <a:tc>
                  <a:txBody>
                    <a:bodyPr/>
                    <a:lstStyle/>
                    <a:p>
                      <a:pPr marL="0" marR="0" algn="just">
                        <a:lnSpc>
                          <a:spcPct val="115000"/>
                        </a:lnSpc>
                        <a:spcBef>
                          <a:spcPts val="0"/>
                        </a:spcBef>
                        <a:spcAft>
                          <a:spcPts val="0"/>
                        </a:spcAft>
                      </a:pPr>
                      <a:r>
                        <a:rPr lang="en-GB" sz="1800">
                          <a:effectLst/>
                        </a:rPr>
                        <a:t>Proximal Attributes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818246130"/>
                  </a:ext>
                </a:extLst>
              </a:tr>
              <a:tr h="544892">
                <a:tc>
                  <a:txBody>
                    <a:bodyPr/>
                    <a:lstStyle/>
                    <a:p>
                      <a:pPr marL="0" marR="0" algn="just">
                        <a:lnSpc>
                          <a:spcPct val="115000"/>
                        </a:lnSpc>
                        <a:spcBef>
                          <a:spcPts val="0"/>
                        </a:spcBef>
                        <a:spcAft>
                          <a:spcPts val="0"/>
                        </a:spcAft>
                      </a:pPr>
                      <a:r>
                        <a:rPr lang="en-GB" sz="1800">
                          <a:effectLst/>
                        </a:rPr>
                        <a:t>Social Appraisal</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Emotional intelligence and strong interpersonal and diplomatic skills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557932793"/>
                  </a:ext>
                </a:extLst>
              </a:tr>
              <a:tr h="263438">
                <a:tc>
                  <a:txBody>
                    <a:bodyPr/>
                    <a:lstStyle/>
                    <a:p>
                      <a:pPr marL="0" marR="0" algn="just">
                        <a:lnSpc>
                          <a:spcPct val="115000"/>
                        </a:lnSpc>
                        <a:spcBef>
                          <a:spcPts val="0"/>
                        </a:spcBef>
                        <a:spcAft>
                          <a:spcPts val="0"/>
                        </a:spcAft>
                      </a:pPr>
                      <a:r>
                        <a:rPr lang="en-GB" sz="1800">
                          <a:effectLst/>
                        </a:rPr>
                        <a:t>Problem Solving</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Ability to solve technical and other related issues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954163880"/>
                  </a:ext>
                </a:extLst>
              </a:tr>
              <a:tr h="544892">
                <a:tc>
                  <a:txBody>
                    <a:bodyPr/>
                    <a:lstStyle/>
                    <a:p>
                      <a:pPr marL="0" marR="0" algn="just">
                        <a:lnSpc>
                          <a:spcPct val="115000"/>
                        </a:lnSpc>
                        <a:spcBef>
                          <a:spcPts val="0"/>
                        </a:spcBef>
                        <a:spcAft>
                          <a:spcPts val="0"/>
                        </a:spcAft>
                      </a:pPr>
                      <a:r>
                        <a:rPr lang="en-GB" sz="1800" dirty="0">
                          <a:effectLst/>
                        </a:rPr>
                        <a:t>Expertise/Tacit Knowledge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Credibility </a:t>
                      </a:r>
                      <a:r>
                        <a:rPr lang="en-GB" sz="1800" dirty="0" smtClean="0">
                          <a:effectLst/>
                        </a:rPr>
                        <a:t>gained</a:t>
                      </a:r>
                      <a:r>
                        <a:rPr lang="en-GB" sz="1800" baseline="0" dirty="0" smtClean="0">
                          <a:effectLst/>
                        </a:rPr>
                        <a:t> over 30 years while working at government  entities and as a foreign minister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86514327"/>
                  </a:ext>
                </a:extLst>
              </a:tr>
              <a:tr h="263438">
                <a:tc>
                  <a:txBody>
                    <a:bodyPr/>
                    <a:lstStyle/>
                    <a:p>
                      <a:pPr marL="0" marR="0" algn="just">
                        <a:lnSpc>
                          <a:spcPct val="115000"/>
                        </a:lnSpc>
                        <a:spcBef>
                          <a:spcPts val="0"/>
                        </a:spcBef>
                        <a:spcAft>
                          <a:spcPts val="0"/>
                        </a:spcAft>
                      </a:pPr>
                      <a:r>
                        <a:rPr lang="en-GB" sz="1800">
                          <a:effectLst/>
                        </a:rPr>
                        <a:t>Leadership Criteria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777269303"/>
                  </a:ext>
                </a:extLst>
              </a:tr>
              <a:tr h="544892">
                <a:tc>
                  <a:txBody>
                    <a:bodyPr/>
                    <a:lstStyle/>
                    <a:p>
                      <a:pPr marL="0" marR="0" algn="just">
                        <a:lnSpc>
                          <a:spcPct val="115000"/>
                        </a:lnSpc>
                        <a:spcBef>
                          <a:spcPts val="0"/>
                        </a:spcBef>
                        <a:spcAft>
                          <a:spcPts val="0"/>
                        </a:spcAft>
                      </a:pPr>
                      <a:r>
                        <a:rPr lang="en-GB" sz="1800">
                          <a:effectLst/>
                        </a:rPr>
                        <a:t>Emergence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Great understanding of issues that come up evidenced by the </a:t>
                      </a:r>
                      <a:r>
                        <a:rPr lang="en-GB" sz="1800" baseline="0" dirty="0" smtClean="0">
                          <a:effectLst/>
                        </a:rPr>
                        <a:t> Somali peace keeping, and advancement of Saudi </a:t>
                      </a:r>
                      <a:r>
                        <a:rPr lang="en-GB" sz="1800" baseline="0" dirty="0" err="1" smtClean="0">
                          <a:effectLst/>
                        </a:rPr>
                        <a:t>arabia</a:t>
                      </a:r>
                      <a:r>
                        <a:rPr lang="en-GB" sz="1800" baseline="0" dirty="0" smtClean="0">
                          <a:effectLst/>
                        </a:rPr>
                        <a:t> during his </a:t>
                      </a:r>
                      <a:r>
                        <a:rPr lang="en-GB" sz="1800" baseline="0" dirty="0" err="1" smtClean="0">
                          <a:effectLst/>
                        </a:rPr>
                        <a:t>forign</a:t>
                      </a:r>
                      <a:r>
                        <a:rPr lang="en-GB" sz="1800" baseline="0" dirty="0" smtClean="0">
                          <a:effectLst/>
                        </a:rPr>
                        <a:t> minister tenure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4287399455"/>
                  </a:ext>
                </a:extLst>
              </a:tr>
              <a:tr h="263438">
                <a:tc>
                  <a:txBody>
                    <a:bodyPr/>
                    <a:lstStyle/>
                    <a:p>
                      <a:pPr marL="0" marR="0" algn="just">
                        <a:lnSpc>
                          <a:spcPct val="115000"/>
                        </a:lnSpc>
                        <a:spcBef>
                          <a:spcPts val="0"/>
                        </a:spcBef>
                        <a:spcAft>
                          <a:spcPts val="0"/>
                        </a:spcAft>
                      </a:pPr>
                      <a:r>
                        <a:rPr lang="en-GB" sz="1800">
                          <a:effectLst/>
                        </a:rPr>
                        <a:t>Effectiveness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Great input-output goal setter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264356486"/>
                  </a:ext>
                </a:extLst>
              </a:tr>
              <a:tr h="0">
                <a:tc>
                  <a:txBody>
                    <a:bodyPr/>
                    <a:lstStyle/>
                    <a:p>
                      <a:pPr marL="0" marR="0" algn="just">
                        <a:lnSpc>
                          <a:spcPct val="115000"/>
                        </a:lnSpc>
                        <a:spcBef>
                          <a:spcPts val="0"/>
                        </a:spcBef>
                        <a:spcAft>
                          <a:spcPts val="0"/>
                        </a:spcAft>
                      </a:pPr>
                      <a:r>
                        <a:rPr lang="en-GB" sz="1800" dirty="0">
                          <a:effectLst/>
                        </a:rPr>
                        <a:t>Progress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0"/>
                        </a:spcBef>
                        <a:spcAft>
                          <a:spcPts val="0"/>
                        </a:spcAft>
                      </a:pPr>
                      <a:r>
                        <a:rPr lang="en-GB" sz="1800" dirty="0">
                          <a:effectLst/>
                        </a:rPr>
                        <a:t>Innovative on all levels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1508578114"/>
                  </a:ext>
                </a:extLst>
              </a:tr>
            </a:tbl>
          </a:graphicData>
        </a:graphic>
      </p:graphicFrame>
    </p:spTree>
    <p:extLst>
      <p:ext uri="{BB962C8B-B14F-4D97-AF65-F5344CB8AC3E}">
        <p14:creationId xmlns="" xmlns:p14="http://schemas.microsoft.com/office/powerpoint/2010/main" val="13114101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810</TotalTime>
  <Words>984</Words>
  <Application>Microsoft Office PowerPoint</Application>
  <PresentationFormat>Custom</PresentationFormat>
  <Paragraphs>103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Slide 1</vt:lpstr>
      <vt:lpstr>INTRODUCTION</vt:lpstr>
      <vt:lpstr>BACKGROUND OF MR ADEL BIN AHMED AL-JUBEIR</vt:lpstr>
      <vt:lpstr>MAIN ACHIEVEMENTS OF MR. ADEL BIN AHMED AL-JUBEIR</vt:lpstr>
      <vt:lpstr>METHODOLOGY OF THE GROUP PROJECT</vt:lpstr>
      <vt:lpstr>TRANSFORMATIONAL LEADERSHIP</vt:lpstr>
      <vt:lpstr>BEHAVIORAL THEORY OF LEADERSHIP</vt:lpstr>
      <vt:lpstr>GREAT MAN THEORY + BUREAUCRATIC LEADERSHIP</vt:lpstr>
      <vt:lpstr>TRAIT THEORY OF LEADERSHIP MODEL </vt:lpstr>
      <vt:lpstr>TRAIT THEORY OF LEADERSHIP ZACCARO ET AL., 2004 </vt:lpstr>
      <vt:lpstr>KEY LESSONS LEARNT BY THE TEAM</vt:lpstr>
      <vt:lpstr>QUESTION &amp; ANSWERS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user</dc:creator>
  <cp:lastModifiedBy>ances</cp:lastModifiedBy>
  <cp:revision>31</cp:revision>
  <dcterms:created xsi:type="dcterms:W3CDTF">2021-04-09T12:27:08Z</dcterms:created>
  <dcterms:modified xsi:type="dcterms:W3CDTF">2021-04-20T11:30:38Z</dcterms:modified>
</cp:coreProperties>
</file>